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5" r:id="rId19"/>
    <p:sldId id="274" r:id="rId20"/>
    <p:sldId id="277" r:id="rId21"/>
    <p:sldId id="276"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5" r:id="rId47"/>
    <p:sldId id="303"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5" r:id="rId67"/>
    <p:sldId id="324" r:id="rId68"/>
    <p:sldId id="326" r:id="rId69"/>
    <p:sldId id="327" r:id="rId70"/>
    <p:sldId id="329" r:id="rId71"/>
    <p:sldId id="328" r:id="rId72"/>
    <p:sldId id="330" r:id="rId73"/>
    <p:sldId id="331" r:id="rId74"/>
    <p:sldId id="332" r:id="rId75"/>
    <p:sldId id="333" r:id="rId76"/>
    <p:sldId id="335" r:id="rId77"/>
    <p:sldId id="334" r:id="rId78"/>
    <p:sldId id="336" r:id="rId79"/>
    <p:sldId id="33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EF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7"/>
    <p:restoredTop sz="94669"/>
  </p:normalViewPr>
  <p:slideViewPr>
    <p:cSldViewPr snapToGrid="0" snapToObjects="1">
      <p:cViewPr varScale="1">
        <p:scale>
          <a:sx n="101" d="100"/>
          <a:sy n="101" d="100"/>
        </p:scale>
        <p:origin x="6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04AB-D28F-F34F-920A-5546324B3554}" type="datetimeFigureOut">
              <a:rPr lang="en-US" smtClean="0"/>
              <a:t>2/11/21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3BD29-3523-3443-AE70-91F3E1E8ECA1}" type="slidenum">
              <a:rPr lang="en-US" smtClean="0"/>
              <a:t>‹#›</a:t>
            </a:fld>
            <a:endParaRPr lang="en-US" dirty="0"/>
          </a:p>
        </p:txBody>
      </p:sp>
    </p:spTree>
    <p:extLst>
      <p:ext uri="{BB962C8B-B14F-4D97-AF65-F5344CB8AC3E}">
        <p14:creationId xmlns:p14="http://schemas.microsoft.com/office/powerpoint/2010/main" val="128713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notice in this picture? What does it tell you about diverse learners? </a:t>
            </a:r>
          </a:p>
          <a:p>
            <a:endParaRPr lang="en-US" dirty="0"/>
          </a:p>
        </p:txBody>
      </p:sp>
      <p:sp>
        <p:nvSpPr>
          <p:cNvPr id="4" name="Slide Number Placeholder 3"/>
          <p:cNvSpPr>
            <a:spLocks noGrp="1"/>
          </p:cNvSpPr>
          <p:nvPr>
            <p:ph type="sldNum" sz="quarter" idx="5"/>
          </p:nvPr>
        </p:nvSpPr>
        <p:spPr/>
        <p:txBody>
          <a:bodyPr/>
          <a:lstStyle/>
          <a:p>
            <a:fld id="{56D3BD29-3523-3443-AE70-91F3E1E8ECA1}" type="slidenum">
              <a:rPr lang="en-US" smtClean="0"/>
              <a:t>18</a:t>
            </a:fld>
            <a:endParaRPr lang="en-US" dirty="0"/>
          </a:p>
        </p:txBody>
      </p:sp>
    </p:spTree>
    <p:extLst>
      <p:ext uri="{BB962C8B-B14F-4D97-AF65-F5344CB8AC3E}">
        <p14:creationId xmlns:p14="http://schemas.microsoft.com/office/powerpoint/2010/main" val="322472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=BUhGnuwmJ4E&amp;feature=</a:t>
            </a:r>
            <a:r>
              <a:rPr lang="en-US"/>
              <a:t>youtu.be</a:t>
            </a:r>
          </a:p>
        </p:txBody>
      </p:sp>
      <p:sp>
        <p:nvSpPr>
          <p:cNvPr id="4" name="Slide Number Placeholder 3"/>
          <p:cNvSpPr>
            <a:spLocks noGrp="1"/>
          </p:cNvSpPr>
          <p:nvPr>
            <p:ph type="sldNum" sz="quarter" idx="5"/>
          </p:nvPr>
        </p:nvSpPr>
        <p:spPr/>
        <p:txBody>
          <a:bodyPr/>
          <a:lstStyle/>
          <a:p>
            <a:fld id="{56D3BD29-3523-3443-AE70-91F3E1E8ECA1}" type="slidenum">
              <a:rPr lang="en-US" smtClean="0"/>
              <a:t>30</a:t>
            </a:fld>
            <a:endParaRPr lang="en-US" dirty="0"/>
          </a:p>
        </p:txBody>
      </p:sp>
    </p:spTree>
    <p:extLst>
      <p:ext uri="{BB962C8B-B14F-4D97-AF65-F5344CB8AC3E}">
        <p14:creationId xmlns:p14="http://schemas.microsoft.com/office/powerpoint/2010/main" val="1459517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B57A-4C47-B240-A21C-CA8ABF5E17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7D3ACD-3DD7-6748-9786-D6BEB306A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D51874-C3FA-2C4D-9855-18CF79772F39}"/>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5" name="Footer Placeholder 4">
            <a:extLst>
              <a:ext uri="{FF2B5EF4-FFF2-40B4-BE49-F238E27FC236}">
                <a16:creationId xmlns:a16="http://schemas.microsoft.com/office/drawing/2014/main" id="{9D559A93-9C23-1C49-8BEC-625D79D695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FE11C8-E3F9-3A45-81C8-99BD1800FA3A}"/>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26709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AA447-72D8-264E-ADAD-2F9905C825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61815-3120-3047-8AAC-BD000CF89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A6022-B3DD-4140-8CAE-CD8CEC36191B}"/>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5" name="Footer Placeholder 4">
            <a:extLst>
              <a:ext uri="{FF2B5EF4-FFF2-40B4-BE49-F238E27FC236}">
                <a16:creationId xmlns:a16="http://schemas.microsoft.com/office/drawing/2014/main" id="{37ACBA15-B2F5-D64A-8032-F2F2DF9F7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556190-09B6-2B47-9831-F1284A9A1228}"/>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326783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8F653E-9B46-544F-BFBA-1DA5015B7C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AE489-5C78-8642-94E1-6349A7D11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2C658-B11F-0B44-8603-E40ED3B60E04}"/>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5" name="Footer Placeholder 4">
            <a:extLst>
              <a:ext uri="{FF2B5EF4-FFF2-40B4-BE49-F238E27FC236}">
                <a16:creationId xmlns:a16="http://schemas.microsoft.com/office/drawing/2014/main" id="{DF6A710F-1BC3-3143-ADA7-E8072596A9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FAB523-7612-4544-8597-25FB7C913C6A}"/>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102170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52F1-C338-DF4C-8A05-AEF6906F6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0AAF67-95F6-F74B-8450-405455ABB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02471-C114-8143-AD50-D4ED6628637E}"/>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5" name="Footer Placeholder 4">
            <a:extLst>
              <a:ext uri="{FF2B5EF4-FFF2-40B4-BE49-F238E27FC236}">
                <a16:creationId xmlns:a16="http://schemas.microsoft.com/office/drawing/2014/main" id="{9063C1FE-9305-2248-97CF-9B22D3D6D9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FA9247-C526-3840-9FF3-33C567E75EED}"/>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306631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6192-EE97-E640-98EF-00DFF302EA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BEB5B-179C-D144-96A9-27F762ABEF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CCCCE9-EFDF-9444-B652-F959DE13CAEB}"/>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5" name="Footer Placeholder 4">
            <a:extLst>
              <a:ext uri="{FF2B5EF4-FFF2-40B4-BE49-F238E27FC236}">
                <a16:creationId xmlns:a16="http://schemas.microsoft.com/office/drawing/2014/main" id="{3475C2C5-C1B3-4C4A-983B-130D7F48D8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8ABB9F-4AF5-7945-9ED7-7DDE8019B145}"/>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191849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BE6B-E627-9143-9FFC-38853B909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4B0BC2-5EB0-DC47-A823-E164483F1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FFD664-8CF0-D34A-ACFA-C309D1EE68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D52214-2F8B-5845-8FBC-D0EDAD5A7872}"/>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6" name="Footer Placeholder 5">
            <a:extLst>
              <a:ext uri="{FF2B5EF4-FFF2-40B4-BE49-F238E27FC236}">
                <a16:creationId xmlns:a16="http://schemas.microsoft.com/office/drawing/2014/main" id="{9237DB78-4FA2-8E41-884C-1719E019EE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052249-D94F-DD4B-80E4-74F086B1FA2A}"/>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3920197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CC3E-7760-7740-BADD-6F3944A202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ACE6D8-5349-6E4A-91BD-2EA30FC06B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4EB1CF-EF2A-C24F-A81D-D76CF7AF66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DEBB59-93BB-BC45-9DFB-856818858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399AC2-A415-1A42-8BA9-7D18822BA6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6F5C57-9F96-0E45-AA7A-ED313B035721}"/>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8" name="Footer Placeholder 7">
            <a:extLst>
              <a:ext uri="{FF2B5EF4-FFF2-40B4-BE49-F238E27FC236}">
                <a16:creationId xmlns:a16="http://schemas.microsoft.com/office/drawing/2014/main" id="{99A1F208-4DD0-594A-9461-7FA2CCB4AF1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DC61D51-195A-9A40-A057-052E0FB713AF}"/>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4262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0A3D-A87A-A647-96F8-2B170BD5D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331F13-8FD1-C742-9B7E-069DE5D1BF21}"/>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4" name="Footer Placeholder 3">
            <a:extLst>
              <a:ext uri="{FF2B5EF4-FFF2-40B4-BE49-F238E27FC236}">
                <a16:creationId xmlns:a16="http://schemas.microsoft.com/office/drawing/2014/main" id="{7C1205E1-F51A-8847-8FA5-6403EC3802C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8499393-D49E-F647-A6D6-D00D61F40813}"/>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10717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F0B2B7-4926-5C47-8FA7-6050EE06F048}"/>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3" name="Footer Placeholder 2">
            <a:extLst>
              <a:ext uri="{FF2B5EF4-FFF2-40B4-BE49-F238E27FC236}">
                <a16:creationId xmlns:a16="http://schemas.microsoft.com/office/drawing/2014/main" id="{456BD257-DAA8-1A44-86A7-C4BACD1676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24A66C-86DC-CE4F-A8A0-233B1DC30BAE}"/>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2167537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0C14-EB0C-4343-BFD1-4D137D9BD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5E3B8-B79D-4142-B029-01C25CE23C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80FE4-BF42-9443-B005-1E957D62FF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C3557-E817-A542-AC26-724C4B9BCCF1}"/>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6" name="Footer Placeholder 5">
            <a:extLst>
              <a:ext uri="{FF2B5EF4-FFF2-40B4-BE49-F238E27FC236}">
                <a16:creationId xmlns:a16="http://schemas.microsoft.com/office/drawing/2014/main" id="{31CDA199-C360-0948-BD9E-4BF2B1D014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9B4B3-9466-A845-B09E-8F140C6D555C}"/>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5690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E0FD-3DFE-114B-936E-E7FAF1F1D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8686E-4489-0A4D-9474-76D2BEBF71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868F62-B51D-8140-8828-2A421D47C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552A7-E655-0C45-AFF2-DED12F23406F}"/>
              </a:ext>
            </a:extLst>
          </p:cNvPr>
          <p:cNvSpPr>
            <a:spLocks noGrp="1"/>
          </p:cNvSpPr>
          <p:nvPr>
            <p:ph type="dt" sz="half" idx="10"/>
          </p:nvPr>
        </p:nvSpPr>
        <p:spPr/>
        <p:txBody>
          <a:bodyPr/>
          <a:lstStyle/>
          <a:p>
            <a:fld id="{E18E7434-0B99-1442-B090-886AAA4EA838}" type="datetimeFigureOut">
              <a:rPr lang="en-US" smtClean="0"/>
              <a:t>2/11/21</a:t>
            </a:fld>
            <a:endParaRPr lang="en-US" dirty="0"/>
          </a:p>
        </p:txBody>
      </p:sp>
      <p:sp>
        <p:nvSpPr>
          <p:cNvPr id="6" name="Footer Placeholder 5">
            <a:extLst>
              <a:ext uri="{FF2B5EF4-FFF2-40B4-BE49-F238E27FC236}">
                <a16:creationId xmlns:a16="http://schemas.microsoft.com/office/drawing/2014/main" id="{405CD1DE-4458-914B-A339-D468577393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D47D75-4532-0845-9906-2D80F9A3247C}"/>
              </a:ext>
            </a:extLst>
          </p:cNvPr>
          <p:cNvSpPr>
            <a:spLocks noGrp="1"/>
          </p:cNvSpPr>
          <p:nvPr>
            <p:ph type="sldNum" sz="quarter" idx="12"/>
          </p:nvPr>
        </p:nvSpPr>
        <p:spPr/>
        <p:txBody>
          <a:bodyPr/>
          <a:lstStyle/>
          <a:p>
            <a:fld id="{4A0C31C7-2D5F-C049-BFC6-B0EDE55503D1}" type="slidenum">
              <a:rPr lang="en-US" smtClean="0"/>
              <a:t>‹#›</a:t>
            </a:fld>
            <a:endParaRPr lang="en-US" dirty="0"/>
          </a:p>
        </p:txBody>
      </p:sp>
    </p:spTree>
    <p:extLst>
      <p:ext uri="{BB962C8B-B14F-4D97-AF65-F5344CB8AC3E}">
        <p14:creationId xmlns:p14="http://schemas.microsoft.com/office/powerpoint/2010/main" val="1890441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E29887-030D-8D4C-BA95-0A959686D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0FB0A8-8293-B442-980C-B749668A3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F5BF4-3920-2E49-AD95-DF59F9DCC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E7434-0B99-1442-B090-886AAA4EA838}" type="datetimeFigureOut">
              <a:rPr lang="en-US" smtClean="0"/>
              <a:t>2/11/21</a:t>
            </a:fld>
            <a:endParaRPr lang="en-US" dirty="0"/>
          </a:p>
        </p:txBody>
      </p:sp>
      <p:sp>
        <p:nvSpPr>
          <p:cNvPr id="5" name="Footer Placeholder 4">
            <a:extLst>
              <a:ext uri="{FF2B5EF4-FFF2-40B4-BE49-F238E27FC236}">
                <a16:creationId xmlns:a16="http://schemas.microsoft.com/office/drawing/2014/main" id="{06A26309-98D6-6942-838D-70B78E6FC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96D7D1-E09C-604E-8C1C-7B6A4500D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C31C7-2D5F-C049-BFC6-B0EDE55503D1}" type="slidenum">
              <a:rPr lang="en-US" smtClean="0"/>
              <a:t>‹#›</a:t>
            </a:fld>
            <a:endParaRPr lang="en-US" dirty="0"/>
          </a:p>
        </p:txBody>
      </p:sp>
    </p:spTree>
    <p:extLst>
      <p:ext uri="{BB962C8B-B14F-4D97-AF65-F5344CB8AC3E}">
        <p14:creationId xmlns:p14="http://schemas.microsoft.com/office/powerpoint/2010/main" val="204599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matankids.org/cms/assets/uploads/2021/02/Handout-3-Learning_Styles_Inventory.pdf"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hyperlink" Target="https://tutoringwithatwist.ca/vark-learning-styles/"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tutoringwithatwist.ca/vark-learning-styles/"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tutoringwithatwist.ca/vark-learning-styles/"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pockettorah.com/"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hyperlink" Target="https://matankids.org/cms/assets/uploads/2021/02/Matan-Trope-Families-by-Color-The-Anthem.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BUhGnuwmJ4E?feature=oembed" TargetMode="External"/><Relationship Id="rId6" Type="http://schemas.openxmlformats.org/officeDocument/2006/relationships/image" Target="../media/image18.jpeg"/><Relationship Id="rId5" Type="http://schemas.openxmlformats.org/officeDocument/2006/relationships/hyperlink" Target="https://www.youtube.com/results?search_query=tricks+of+the+trope" TargetMode="Externa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bible.ort.org/intro1.asp?lang=1"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matankids.org/cms/assets/uploads/2021/02/Common-Special-Needs.pptx" TargetMode="Externa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hyperlink" Target="https://www.google.com/forms/about/" TargetMode="External"/><Relationship Id="rId3" Type="http://schemas.openxmlformats.org/officeDocument/2006/relationships/hyperlink" Target="https://jamboard.google.com/" TargetMode="External"/><Relationship Id="rId7" Type="http://schemas.openxmlformats.org/officeDocument/2006/relationships/hyperlink" Target="https://classroom.google.com/u/0/h"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s://www.google.com/slides/about/" TargetMode="External"/><Relationship Id="rId5" Type="http://schemas.openxmlformats.org/officeDocument/2006/relationships/hyperlink" Target="https://docs.google.com/document/u/0/" TargetMode="External"/><Relationship Id="rId4" Type="http://schemas.openxmlformats.org/officeDocument/2006/relationships/hyperlink" Target="https://web.seesaw.me/" TargetMode="External"/><Relationship Id="rId9" Type="http://schemas.openxmlformats.org/officeDocument/2006/relationships/hyperlink" Target="https://info.flipgrid.co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jgateways.org/Resources/Bnei_Mitzvah"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s://howardblas.com/bar-bat-mitzvah-tutoring/%20https:/www.youtube.com/watch?time_continue=2&amp;v=EX9puhoKgjc&amp;feature=emb_logo" TargetMode="External"/><Relationship Id="rId5" Type="http://schemas.openxmlformats.org/officeDocument/2006/relationships/hyperlink" Target="https://bible.ort.org/intro1.asp?lang=1" TargetMode="External"/><Relationship Id="rId4" Type="http://schemas.openxmlformats.org/officeDocument/2006/relationships/hyperlink" Target="https://www.sefaria.org/?hom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oogle Shape;91;p12">
            <a:extLst>
              <a:ext uri="{FF2B5EF4-FFF2-40B4-BE49-F238E27FC236}">
                <a16:creationId xmlns:a16="http://schemas.microsoft.com/office/drawing/2014/main" id="{3E083522-CC2C-2142-A2FA-947EAC699133}"/>
              </a:ext>
            </a:extLst>
          </p:cNvPr>
          <p:cNvPicPr preferRelativeResize="0"/>
          <p:nvPr/>
        </p:nvPicPr>
        <p:blipFill>
          <a:blip r:embed="rId2">
            <a:alphaModFix/>
          </a:blip>
          <a:stretch>
            <a:fillRect/>
          </a:stretch>
        </p:blipFill>
        <p:spPr>
          <a:xfrm>
            <a:off x="3870087" y="804678"/>
            <a:ext cx="5452043" cy="2781669"/>
          </a:xfrm>
          <a:prstGeom prst="rect">
            <a:avLst/>
          </a:prstGeom>
          <a:noFill/>
          <a:ln>
            <a:noFill/>
          </a:ln>
        </p:spPr>
      </p:pic>
      <p:sp>
        <p:nvSpPr>
          <p:cNvPr id="4" name="Rectangle 3">
            <a:extLst>
              <a:ext uri="{FF2B5EF4-FFF2-40B4-BE49-F238E27FC236}">
                <a16:creationId xmlns:a16="http://schemas.microsoft.com/office/drawing/2014/main" id="{C32BC626-1997-9846-9492-3A842B316E71}"/>
              </a:ext>
            </a:extLst>
          </p:cNvPr>
          <p:cNvSpPr/>
          <p:nvPr/>
        </p:nvSpPr>
        <p:spPr>
          <a:xfrm>
            <a:off x="1567676" y="3873726"/>
            <a:ext cx="10624324" cy="830997"/>
          </a:xfrm>
          <a:prstGeom prst="rect">
            <a:avLst/>
          </a:prstGeom>
        </p:spPr>
        <p:txBody>
          <a:bodyPr wrap="square">
            <a:spAutoFit/>
          </a:bodyPr>
          <a:lstStyle/>
          <a:p>
            <a:pPr lvl="0" algn="ctr">
              <a:buClr>
                <a:schemeClr val="dk1"/>
              </a:buClr>
              <a:buSzPts val="3600"/>
            </a:pPr>
            <a:r>
              <a:rPr lang="en-US" sz="4800" dirty="0">
                <a:latin typeface="Cambria"/>
                <a:ea typeface="Cambria"/>
                <a:cs typeface="Cambria"/>
                <a:sym typeface="Cambria"/>
              </a:rPr>
              <a:t>B’nai Mitzvah Inclusion Guide</a:t>
            </a:r>
            <a:endParaRPr lang="en-US" sz="4800" dirty="0"/>
          </a:p>
        </p:txBody>
      </p:sp>
    </p:spTree>
    <p:extLst>
      <p:ext uri="{BB962C8B-B14F-4D97-AF65-F5344CB8AC3E}">
        <p14:creationId xmlns:p14="http://schemas.microsoft.com/office/powerpoint/2010/main" val="3455361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Family Case Study #1</a:t>
            </a: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10295906" cy="4688463"/>
          </a:xfrm>
          <a:prstGeom prst="rect">
            <a:avLst/>
          </a:prstGeom>
          <a:noFill/>
        </p:spPr>
        <p:txBody>
          <a:bodyPr wrap="square" rtlCol="0">
            <a:spAutoFit/>
          </a:bodyPr>
          <a:lstStyle/>
          <a:p>
            <a:pPr lvl="0">
              <a:spcBef>
                <a:spcPts val="360"/>
              </a:spcBef>
            </a:pPr>
            <a:r>
              <a:rPr lang="en-US" sz="2800" dirty="0">
                <a:latin typeface="Cambria"/>
                <a:ea typeface="Cambria"/>
                <a:cs typeface="Cambria"/>
                <a:sym typeface="Cambria"/>
              </a:rPr>
              <a:t>You and the student’s parents are meeting to discuss how often the student needs to study, and how he can stay accountable. The student has poor executive functioning skills and will not be able to manage the schedule on his own. You suggest that the parents remind the student each day, but the parents stay late at work and will not be available to help in this way. </a:t>
            </a:r>
          </a:p>
          <a:p>
            <a:pPr lvl="0">
              <a:spcBef>
                <a:spcPts val="360"/>
              </a:spcBef>
            </a:pPr>
            <a:endParaRPr lang="en-US" sz="2800" dirty="0">
              <a:latin typeface="Cambria"/>
              <a:ea typeface="Cambria"/>
              <a:cs typeface="Cambria"/>
              <a:sym typeface="Cambria"/>
            </a:endParaRPr>
          </a:p>
          <a:p>
            <a:pPr lvl="0">
              <a:spcBef>
                <a:spcPts val="360"/>
              </a:spcBef>
            </a:pPr>
            <a:r>
              <a:rPr lang="en-US" sz="2800" dirty="0">
                <a:latin typeface="Cambria"/>
                <a:ea typeface="Cambria"/>
                <a:cs typeface="Cambria"/>
                <a:sym typeface="Cambria"/>
              </a:rPr>
              <a:t>What ideas can you contribute to set the student up for success?</a:t>
            </a:r>
          </a:p>
          <a:p>
            <a:br>
              <a:rPr lang="en-US" sz="1600" dirty="0">
                <a:solidFill>
                  <a:schemeClr val="tx1">
                    <a:lumMod val="95000"/>
                    <a:lumOff val="5000"/>
                  </a:schemeClr>
                </a:solidFill>
              </a:rPr>
            </a:br>
            <a:br>
              <a:rPr lang="en-US" sz="1600" dirty="0">
                <a:solidFill>
                  <a:schemeClr val="tx1">
                    <a:lumMod val="95000"/>
                    <a:lumOff val="5000"/>
                  </a:schemeClr>
                </a:solidFill>
              </a:rPr>
            </a:br>
            <a:br>
              <a:rPr lang="en-US" b="1" dirty="0">
                <a:solidFill>
                  <a:schemeClr val="dk1"/>
                </a:solidFill>
                <a:latin typeface="Cambria"/>
                <a:ea typeface="Cambria"/>
                <a:cs typeface="Cambria"/>
                <a:sym typeface="Cambria"/>
              </a:rPr>
            </a:br>
            <a:endParaRPr lang="en-US" dirty="0"/>
          </a:p>
        </p:txBody>
      </p:sp>
    </p:spTree>
    <p:extLst>
      <p:ext uri="{BB962C8B-B14F-4D97-AF65-F5344CB8AC3E}">
        <p14:creationId xmlns:p14="http://schemas.microsoft.com/office/powerpoint/2010/main" val="4284879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Family Case Study #2</a:t>
            </a: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10295906" cy="4688463"/>
          </a:xfrm>
          <a:prstGeom prst="rect">
            <a:avLst/>
          </a:prstGeom>
          <a:noFill/>
        </p:spPr>
        <p:txBody>
          <a:bodyPr wrap="square" rtlCol="0">
            <a:spAutoFit/>
          </a:bodyPr>
          <a:lstStyle/>
          <a:p>
            <a:pPr lvl="0">
              <a:spcBef>
                <a:spcPts val="360"/>
              </a:spcBef>
            </a:pPr>
            <a:r>
              <a:rPr lang="en-US" sz="2800" dirty="0">
                <a:latin typeface="Cambria"/>
                <a:ea typeface="Cambria"/>
                <a:cs typeface="Cambria"/>
                <a:sym typeface="Cambria"/>
              </a:rPr>
              <a:t>Your student has a language-based learning disability. She attends a school where she receives language and social/emotional support. The </a:t>
            </a:r>
            <a:r>
              <a:rPr lang="en-US" sz="2800" i="1" dirty="0">
                <a:latin typeface="Cambria"/>
                <a:ea typeface="Cambria"/>
                <a:cs typeface="Cambria"/>
                <a:sym typeface="Cambria"/>
              </a:rPr>
              <a:t>bat mitzvah</a:t>
            </a:r>
            <a:r>
              <a:rPr lang="en-US" sz="2800" dirty="0">
                <a:latin typeface="Cambria"/>
                <a:ea typeface="Cambria"/>
                <a:cs typeface="Cambria"/>
                <a:sym typeface="Cambria"/>
              </a:rPr>
              <a:t> process is very overwhelming to her and feels like an extra burden on top of her academic pressures. The parents feel strongly that she should have a traditional </a:t>
            </a:r>
            <a:r>
              <a:rPr lang="en-US" sz="2800" i="1" dirty="0">
                <a:latin typeface="Cambria"/>
                <a:ea typeface="Cambria"/>
                <a:cs typeface="Cambria"/>
                <a:sym typeface="Cambria"/>
              </a:rPr>
              <a:t>bat mitzvah</a:t>
            </a:r>
            <a:r>
              <a:rPr lang="en-US" sz="2800" dirty="0">
                <a:latin typeface="Cambria"/>
                <a:ea typeface="Cambria"/>
                <a:cs typeface="Cambria"/>
                <a:sym typeface="Cambria"/>
              </a:rPr>
              <a:t>. </a:t>
            </a:r>
          </a:p>
          <a:p>
            <a:pPr lvl="0">
              <a:spcBef>
                <a:spcPts val="360"/>
              </a:spcBef>
            </a:pPr>
            <a:endParaRPr lang="en-US" sz="2800" dirty="0">
              <a:latin typeface="Cambria"/>
              <a:ea typeface="Cambria"/>
              <a:cs typeface="Cambria"/>
              <a:sym typeface="Cambria"/>
            </a:endParaRPr>
          </a:p>
          <a:p>
            <a:pPr lvl="0">
              <a:spcBef>
                <a:spcPts val="360"/>
              </a:spcBef>
            </a:pPr>
            <a:r>
              <a:rPr lang="en-US" sz="2800" dirty="0">
                <a:latin typeface="Cambria"/>
                <a:ea typeface="Cambria"/>
                <a:cs typeface="Cambria"/>
                <a:sym typeface="Cambria"/>
              </a:rPr>
              <a:t>How can you help this family be successful? </a:t>
            </a:r>
          </a:p>
          <a:p>
            <a:br>
              <a:rPr lang="en-US" sz="1600" dirty="0">
                <a:solidFill>
                  <a:schemeClr val="tx1">
                    <a:lumMod val="95000"/>
                    <a:lumOff val="5000"/>
                  </a:schemeClr>
                </a:solidFill>
              </a:rPr>
            </a:br>
            <a:br>
              <a:rPr lang="en-US" sz="1600" dirty="0">
                <a:solidFill>
                  <a:schemeClr val="tx1">
                    <a:lumMod val="95000"/>
                    <a:lumOff val="5000"/>
                  </a:schemeClr>
                </a:solidFill>
              </a:rPr>
            </a:br>
            <a:br>
              <a:rPr lang="en-US" b="1" dirty="0">
                <a:solidFill>
                  <a:schemeClr val="dk1"/>
                </a:solidFill>
                <a:latin typeface="Cambria"/>
                <a:ea typeface="Cambria"/>
                <a:cs typeface="Cambria"/>
                <a:sym typeface="Cambria"/>
              </a:rPr>
            </a:br>
            <a:endParaRPr lang="en-US" dirty="0"/>
          </a:p>
        </p:txBody>
      </p:sp>
    </p:spTree>
    <p:extLst>
      <p:ext uri="{BB962C8B-B14F-4D97-AF65-F5344CB8AC3E}">
        <p14:creationId xmlns:p14="http://schemas.microsoft.com/office/powerpoint/2010/main" val="252582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Family Case Study #3</a:t>
            </a: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10295906" cy="4688463"/>
          </a:xfrm>
          <a:prstGeom prst="rect">
            <a:avLst/>
          </a:prstGeom>
          <a:noFill/>
        </p:spPr>
        <p:txBody>
          <a:bodyPr wrap="square" rtlCol="0">
            <a:spAutoFit/>
          </a:bodyPr>
          <a:lstStyle/>
          <a:p>
            <a:pPr lvl="0">
              <a:spcBef>
                <a:spcPts val="360"/>
              </a:spcBef>
            </a:pPr>
            <a:r>
              <a:rPr lang="en-US" sz="2800" dirty="0">
                <a:latin typeface="Cambria"/>
                <a:ea typeface="Cambria"/>
                <a:cs typeface="Cambria"/>
                <a:sym typeface="Cambria"/>
              </a:rPr>
              <a:t>Your student has a disability and is not very aware of their own limitations. They have seen members of their community read from the </a:t>
            </a:r>
            <a:r>
              <a:rPr lang="en-US" sz="2800" i="1" dirty="0">
                <a:latin typeface="Cambria"/>
                <a:ea typeface="Cambria"/>
                <a:cs typeface="Cambria"/>
                <a:sym typeface="Cambria"/>
              </a:rPr>
              <a:t>Torah</a:t>
            </a:r>
            <a:r>
              <a:rPr lang="en-US" sz="2800" dirty="0">
                <a:latin typeface="Cambria"/>
                <a:ea typeface="Cambria"/>
                <a:cs typeface="Cambria"/>
                <a:sym typeface="Cambria"/>
              </a:rPr>
              <a:t> and lead prayers at their </a:t>
            </a:r>
            <a:r>
              <a:rPr lang="en-US" sz="2800" i="1" dirty="0">
                <a:latin typeface="Cambria"/>
                <a:ea typeface="Cambria"/>
                <a:cs typeface="Cambria"/>
                <a:sym typeface="Cambria"/>
              </a:rPr>
              <a:t>b’nai mitzvah</a:t>
            </a:r>
            <a:r>
              <a:rPr lang="en-US" sz="2800" dirty="0">
                <a:latin typeface="Cambria"/>
                <a:ea typeface="Cambria"/>
                <a:cs typeface="Cambria"/>
                <a:sym typeface="Cambria"/>
              </a:rPr>
              <a:t>, and this is their understanding of what a </a:t>
            </a:r>
            <a:r>
              <a:rPr lang="en-US" sz="2800" i="1" dirty="0">
                <a:latin typeface="Cambria"/>
                <a:ea typeface="Cambria"/>
                <a:cs typeface="Cambria"/>
                <a:sym typeface="Cambria"/>
              </a:rPr>
              <a:t>b’nai mitzvah</a:t>
            </a:r>
            <a:r>
              <a:rPr lang="en-US" sz="2800" dirty="0">
                <a:latin typeface="Cambria"/>
                <a:ea typeface="Cambria"/>
                <a:cs typeface="Cambria"/>
                <a:sym typeface="Cambria"/>
              </a:rPr>
              <a:t> is. The parents believe the student should have an adapted service, requiring them to learn fewer </a:t>
            </a:r>
            <a:r>
              <a:rPr lang="en-US" sz="2800" i="1" dirty="0">
                <a:latin typeface="Cambria"/>
                <a:ea typeface="Cambria"/>
                <a:cs typeface="Cambria"/>
                <a:sym typeface="Cambria"/>
              </a:rPr>
              <a:t>aliyot</a:t>
            </a:r>
            <a:r>
              <a:rPr lang="en-US" sz="2800" dirty="0">
                <a:latin typeface="Cambria"/>
                <a:ea typeface="Cambria"/>
                <a:cs typeface="Cambria"/>
                <a:sym typeface="Cambria"/>
              </a:rPr>
              <a:t> and prayers. </a:t>
            </a:r>
          </a:p>
          <a:p>
            <a:pPr lvl="0">
              <a:spcBef>
                <a:spcPts val="360"/>
              </a:spcBef>
            </a:pPr>
            <a:endParaRPr lang="en-US" sz="2800" dirty="0">
              <a:latin typeface="Cambria"/>
              <a:ea typeface="Cambria"/>
              <a:cs typeface="Cambria"/>
              <a:sym typeface="Cambria"/>
            </a:endParaRPr>
          </a:p>
          <a:p>
            <a:pPr lvl="0">
              <a:spcBef>
                <a:spcPts val="360"/>
              </a:spcBef>
            </a:pPr>
            <a:r>
              <a:rPr lang="en-US" sz="2800" dirty="0">
                <a:latin typeface="Cambria"/>
                <a:ea typeface="Cambria"/>
                <a:cs typeface="Cambria"/>
                <a:sym typeface="Cambria"/>
              </a:rPr>
              <a:t>How can we ensure success for this family? </a:t>
            </a:r>
          </a:p>
          <a:p>
            <a:br>
              <a:rPr lang="en-US" sz="1600" dirty="0">
                <a:solidFill>
                  <a:schemeClr val="tx1">
                    <a:lumMod val="95000"/>
                    <a:lumOff val="5000"/>
                  </a:schemeClr>
                </a:solidFill>
              </a:rPr>
            </a:br>
            <a:br>
              <a:rPr lang="en-US" sz="1600" dirty="0">
                <a:solidFill>
                  <a:schemeClr val="tx1">
                    <a:lumMod val="95000"/>
                    <a:lumOff val="5000"/>
                  </a:schemeClr>
                </a:solidFill>
              </a:rPr>
            </a:br>
            <a:br>
              <a:rPr lang="en-US" b="1" dirty="0">
                <a:solidFill>
                  <a:schemeClr val="dk1"/>
                </a:solidFill>
                <a:latin typeface="Cambria"/>
                <a:ea typeface="Cambria"/>
                <a:cs typeface="Cambria"/>
                <a:sym typeface="Cambria"/>
              </a:rPr>
            </a:br>
            <a:endParaRPr lang="en-US" dirty="0"/>
          </a:p>
        </p:txBody>
      </p:sp>
    </p:spTree>
    <p:extLst>
      <p:ext uri="{BB962C8B-B14F-4D97-AF65-F5344CB8AC3E}">
        <p14:creationId xmlns:p14="http://schemas.microsoft.com/office/powerpoint/2010/main" val="31467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Identify Your Learning Styles and Strengths</a:t>
            </a: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10295906" cy="3518912"/>
          </a:xfrm>
          <a:prstGeom prst="rect">
            <a:avLst/>
          </a:prstGeom>
          <a:noFill/>
        </p:spPr>
        <p:txBody>
          <a:bodyPr wrap="square" rtlCol="0">
            <a:spAutoFit/>
          </a:bodyPr>
          <a:lstStyle/>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 are an individual. </a:t>
            </a:r>
          </a:p>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 learn in your own way. </a:t>
            </a:r>
          </a:p>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 have your own interests. </a:t>
            </a:r>
          </a:p>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 have your own unique way of operating in the world around you. </a:t>
            </a:r>
            <a:endParaRPr lang="en-US" sz="2400" dirty="0"/>
          </a:p>
          <a:p>
            <a:pPr lvl="0">
              <a:spcBef>
                <a:spcPts val="1600"/>
              </a:spcBef>
              <a:buClr>
                <a:schemeClr val="dk1"/>
              </a:buClr>
              <a:buSzPts val="1800"/>
            </a:pPr>
            <a:endParaRPr lang="en-US" sz="2800" dirty="0">
              <a:solidFill>
                <a:schemeClr val="dk1"/>
              </a:solidFill>
              <a:latin typeface="Cambria"/>
              <a:ea typeface="Cambria"/>
              <a:cs typeface="Cambria"/>
              <a:sym typeface="Cambria"/>
            </a:endParaRPr>
          </a:p>
          <a:p>
            <a:pPr lvl="0">
              <a:spcBef>
                <a:spcPts val="1600"/>
              </a:spcBef>
              <a:buClr>
                <a:schemeClr val="dk1"/>
              </a:buClr>
              <a:buSzPts val="1800"/>
            </a:pPr>
            <a:r>
              <a:rPr lang="en-US" sz="2800" dirty="0">
                <a:solidFill>
                  <a:schemeClr val="dk1"/>
                </a:solidFill>
                <a:latin typeface="Cambria"/>
                <a:ea typeface="Cambria"/>
                <a:cs typeface="Cambria"/>
                <a:sym typeface="Cambria"/>
              </a:rPr>
              <a:t>Let’s dig deeper! </a:t>
            </a:r>
            <a:endParaRPr lang="en-US" sz="2400" dirty="0"/>
          </a:p>
        </p:txBody>
      </p:sp>
      <p:pic>
        <p:nvPicPr>
          <p:cNvPr id="7" name="Google Shape;186;p24">
            <a:extLst>
              <a:ext uri="{FF2B5EF4-FFF2-40B4-BE49-F238E27FC236}">
                <a16:creationId xmlns:a16="http://schemas.microsoft.com/office/drawing/2014/main" id="{0392828B-1885-0C46-B136-4EEEB5E69932}"/>
              </a:ext>
            </a:extLst>
          </p:cNvPr>
          <p:cNvPicPr preferRelativeResize="0"/>
          <p:nvPr/>
        </p:nvPicPr>
        <p:blipFill>
          <a:blip r:embed="rId3">
            <a:alphaModFix/>
          </a:blip>
          <a:stretch>
            <a:fillRect/>
          </a:stretch>
        </p:blipFill>
        <p:spPr>
          <a:xfrm>
            <a:off x="6400530" y="3750244"/>
            <a:ext cx="3853625" cy="2637775"/>
          </a:xfrm>
          <a:prstGeom prst="rect">
            <a:avLst/>
          </a:prstGeom>
          <a:noFill/>
          <a:ln>
            <a:noFill/>
          </a:ln>
        </p:spPr>
      </p:pic>
    </p:spTree>
    <p:extLst>
      <p:ext uri="{BB962C8B-B14F-4D97-AF65-F5344CB8AC3E}">
        <p14:creationId xmlns:p14="http://schemas.microsoft.com/office/powerpoint/2010/main" val="36782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Your Learning Profile</a:t>
            </a: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9" name="Google Shape;193;p25">
            <a:hlinkClick r:id="rId3"/>
            <a:extLst>
              <a:ext uri="{FF2B5EF4-FFF2-40B4-BE49-F238E27FC236}">
                <a16:creationId xmlns:a16="http://schemas.microsoft.com/office/drawing/2014/main" id="{B99F3B3A-FA12-0745-A4A6-F3A2F75D09A0}"/>
              </a:ext>
            </a:extLst>
          </p:cNvPr>
          <p:cNvPicPr preferRelativeResize="0"/>
          <p:nvPr/>
        </p:nvPicPr>
        <p:blipFill rotWithShape="1">
          <a:blip r:embed="rId4">
            <a:alphaModFix/>
          </a:blip>
          <a:srcRect t="21464" b="21464"/>
          <a:stretch/>
        </p:blipFill>
        <p:spPr>
          <a:xfrm>
            <a:off x="3048000" y="2120012"/>
            <a:ext cx="6832270" cy="3853275"/>
          </a:xfrm>
          <a:prstGeom prst="rect">
            <a:avLst/>
          </a:prstGeom>
          <a:noFill/>
          <a:ln>
            <a:noFill/>
          </a:ln>
        </p:spPr>
      </p:pic>
      <p:sp>
        <p:nvSpPr>
          <p:cNvPr id="7" name="Google Shape;269;p35">
            <a:extLst>
              <a:ext uri="{FF2B5EF4-FFF2-40B4-BE49-F238E27FC236}">
                <a16:creationId xmlns:a16="http://schemas.microsoft.com/office/drawing/2014/main" id="{347EDE3F-19D0-3247-BCA3-A48A4EB90C7E}"/>
              </a:ext>
            </a:extLst>
          </p:cNvPr>
          <p:cNvSpPr txBox="1"/>
          <p:nvPr/>
        </p:nvSpPr>
        <p:spPr>
          <a:xfrm>
            <a:off x="3048000" y="5735637"/>
            <a:ext cx="7918944"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dirty="0">
              <a:latin typeface="Cambria"/>
              <a:ea typeface="Cambria"/>
              <a:cs typeface="Cambria"/>
              <a:sym typeface="Cambria"/>
            </a:endParaRPr>
          </a:p>
          <a:p>
            <a:pPr marL="0" lvl="0" indent="0" algn="l" rtl="0">
              <a:spcBef>
                <a:spcPts val="0"/>
              </a:spcBef>
              <a:spcAft>
                <a:spcPts val="0"/>
              </a:spcAft>
              <a:buNone/>
            </a:pPr>
            <a:r>
              <a:rPr lang="en-US" b="1" dirty="0">
                <a:latin typeface="Cambria"/>
                <a:ea typeface="Cambria"/>
                <a:cs typeface="Cambria"/>
                <a:sym typeface="Cambria"/>
              </a:rPr>
              <a:t>Click this picture for the Learning Style Inventory Sample.</a:t>
            </a:r>
            <a:endParaRPr b="1" dirty="0">
              <a:latin typeface="Cambria"/>
              <a:ea typeface="Cambria"/>
              <a:cs typeface="Cambria"/>
              <a:sym typeface="Cambria"/>
            </a:endParaRPr>
          </a:p>
        </p:txBody>
      </p:sp>
    </p:spTree>
    <p:extLst>
      <p:ext uri="{BB962C8B-B14F-4D97-AF65-F5344CB8AC3E}">
        <p14:creationId xmlns:p14="http://schemas.microsoft.com/office/powerpoint/2010/main" val="145146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If you answered mostly A’s...</a:t>
            </a: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201;p26">
            <a:extLst>
              <a:ext uri="{FF2B5EF4-FFF2-40B4-BE49-F238E27FC236}">
                <a16:creationId xmlns:a16="http://schemas.microsoft.com/office/drawing/2014/main" id="{BFDF569B-15FC-1A42-B426-EAC017D856FF}"/>
              </a:ext>
            </a:extLst>
          </p:cNvPr>
          <p:cNvSpPr txBox="1"/>
          <p:nvPr/>
        </p:nvSpPr>
        <p:spPr>
          <a:xfrm>
            <a:off x="1989855" y="2105117"/>
            <a:ext cx="7924800" cy="43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dirty="0"/>
              <a:t>Visual Learner:</a:t>
            </a:r>
            <a:endParaRPr sz="1900" b="1" dirty="0"/>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learn by seeing and looking.</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take numerous detailed notes.</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tend to sit in the front.</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are usually neat and clean.</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often close your eyes to visualize or remember something.</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find something to watch if you are bored.</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like to see what you are learning.</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benefit from illustrations and presentations that use color.</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are attracted to written or spoken language rich in imagery.</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prefer stimuli to be isolated from auditory and kinesthetic distraction.</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find passive surroundings ideal.</a:t>
            </a:r>
            <a:endParaRPr sz="1900" dirty="0">
              <a:latin typeface="Cambria"/>
              <a:ea typeface="Cambria"/>
              <a:cs typeface="Cambria"/>
              <a:sym typeface="Cambria"/>
            </a:endParaRPr>
          </a:p>
        </p:txBody>
      </p:sp>
    </p:spTree>
    <p:extLst>
      <p:ext uri="{BB962C8B-B14F-4D97-AF65-F5344CB8AC3E}">
        <p14:creationId xmlns:p14="http://schemas.microsoft.com/office/powerpoint/2010/main" val="1215508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If you answered mostly B’s...</a:t>
            </a: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209;p27">
            <a:extLst>
              <a:ext uri="{FF2B5EF4-FFF2-40B4-BE49-F238E27FC236}">
                <a16:creationId xmlns:a16="http://schemas.microsoft.com/office/drawing/2014/main" id="{E18EAF6C-F77B-A94D-A226-68E3670857AB}"/>
              </a:ext>
            </a:extLst>
          </p:cNvPr>
          <p:cNvSpPr txBox="1"/>
          <p:nvPr/>
        </p:nvSpPr>
        <p:spPr>
          <a:xfrm>
            <a:off x="1848249" y="2149416"/>
            <a:ext cx="7833300" cy="39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dirty="0"/>
              <a:t>Auditory Learner:</a:t>
            </a:r>
            <a:endParaRPr sz="1900" b="1" dirty="0"/>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learn by hearing and listening.</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sit where you can hear but don’t pay attention to what is happening in the front.</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may not coordinate colors or clothes but can explain why you are wearing what you are wearing.</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hum or talk to yourself or others when bored.</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acquire knowledge by reading aloud.</a:t>
            </a:r>
            <a:endParaRPr sz="1900" dirty="0">
              <a:latin typeface="Cambria"/>
              <a:ea typeface="Cambria"/>
              <a:cs typeface="Cambria"/>
              <a:sym typeface="Cambria"/>
            </a:endParaRPr>
          </a:p>
          <a:p>
            <a:pPr marL="457200" lvl="0" indent="-349250" algn="l" rtl="0">
              <a:spcBef>
                <a:spcPts val="0"/>
              </a:spcBef>
              <a:spcAft>
                <a:spcPts val="0"/>
              </a:spcAft>
              <a:buSzPts val="1900"/>
              <a:buFont typeface="Cambria"/>
              <a:buChar char="➢"/>
            </a:pPr>
            <a:r>
              <a:rPr lang="en-US" sz="1900" dirty="0">
                <a:latin typeface="Cambria"/>
                <a:ea typeface="Cambria"/>
                <a:cs typeface="Cambria"/>
                <a:sym typeface="Cambria"/>
              </a:rPr>
              <a:t>You remember by verbalizing lessons to yourself.</a:t>
            </a:r>
            <a:endParaRPr sz="1900" dirty="0">
              <a:latin typeface="Cambria"/>
              <a:ea typeface="Cambria"/>
              <a:cs typeface="Cambria"/>
              <a:sym typeface="Cambria"/>
            </a:endParaRPr>
          </a:p>
        </p:txBody>
      </p:sp>
    </p:spTree>
    <p:extLst>
      <p:ext uri="{BB962C8B-B14F-4D97-AF65-F5344CB8AC3E}">
        <p14:creationId xmlns:p14="http://schemas.microsoft.com/office/powerpoint/2010/main" val="140108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If you answered mostly C’s...</a:t>
            </a: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217;p28">
            <a:extLst>
              <a:ext uri="{FF2B5EF4-FFF2-40B4-BE49-F238E27FC236}">
                <a16:creationId xmlns:a16="http://schemas.microsoft.com/office/drawing/2014/main" id="{F3A3054D-02D1-3447-A770-8E29322F18B6}"/>
              </a:ext>
            </a:extLst>
          </p:cNvPr>
          <p:cNvSpPr txBox="1"/>
          <p:nvPr/>
        </p:nvSpPr>
        <p:spPr>
          <a:xfrm>
            <a:off x="1887078" y="1922888"/>
            <a:ext cx="7593300" cy="42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dirty="0"/>
              <a:t>Kinesthetic Learner:</a:t>
            </a:r>
            <a:endParaRPr sz="1900" b="1" dirty="0"/>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learn by touching and doing.</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need to be active and take frequent breaks.</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speak with your hands and with gestures.</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remember what was done but have difficulty recalling what was said or seen.</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find reasons to tinker or move when bored.</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rely on what you can directly experience or perform.</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Activities such as cooking, construction, engineering and art help you perceive and learn.</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enjoy field trips and tasks that involve manipulating materials.</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sit near the door or someplace else where you can easily get up and move around.</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are uncomfortable in classrooms where there is a lack of opportunities for hands-on experience.</a:t>
            </a:r>
            <a:endParaRPr sz="1600" dirty="0">
              <a:latin typeface="Cambria"/>
              <a:ea typeface="Cambria"/>
              <a:cs typeface="Cambria"/>
              <a:sym typeface="Cambria"/>
            </a:endParaRPr>
          </a:p>
          <a:p>
            <a:pPr marL="457200" lvl="0" indent="-330200" algn="l" rtl="0">
              <a:spcBef>
                <a:spcPts val="0"/>
              </a:spcBef>
              <a:spcAft>
                <a:spcPts val="0"/>
              </a:spcAft>
              <a:buSzPts val="1600"/>
              <a:buFont typeface="Cambria"/>
              <a:buChar char="➢"/>
            </a:pPr>
            <a:r>
              <a:rPr lang="en-US" sz="1600" dirty="0">
                <a:latin typeface="Cambria"/>
                <a:ea typeface="Cambria"/>
                <a:cs typeface="Cambria"/>
                <a:sym typeface="Cambria"/>
              </a:rPr>
              <a:t>You communicate by touching and appreciate physically expressed encouragement such as a pat on the back.</a:t>
            </a:r>
            <a:endParaRPr sz="1600" dirty="0">
              <a:latin typeface="Cambria"/>
              <a:ea typeface="Cambria"/>
              <a:cs typeface="Cambria"/>
              <a:sym typeface="Cambria"/>
            </a:endParaRPr>
          </a:p>
        </p:txBody>
      </p:sp>
    </p:spTree>
    <p:extLst>
      <p:ext uri="{BB962C8B-B14F-4D97-AF65-F5344CB8AC3E}">
        <p14:creationId xmlns:p14="http://schemas.microsoft.com/office/powerpoint/2010/main" val="2784158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25;p29">
            <a:extLst>
              <a:ext uri="{FF2B5EF4-FFF2-40B4-BE49-F238E27FC236}">
                <a16:creationId xmlns:a16="http://schemas.microsoft.com/office/drawing/2014/main" id="{647137B3-0F0F-CE45-AA94-420BAA642061}"/>
              </a:ext>
            </a:extLst>
          </p:cNvPr>
          <p:cNvPicPr preferRelativeResize="0"/>
          <p:nvPr/>
        </p:nvPicPr>
        <p:blipFill>
          <a:blip r:embed="rId3">
            <a:alphaModFix/>
          </a:blip>
          <a:stretch>
            <a:fillRect/>
          </a:stretch>
        </p:blipFill>
        <p:spPr>
          <a:xfrm>
            <a:off x="1943275" y="995009"/>
            <a:ext cx="7405997" cy="4656003"/>
          </a:xfrm>
          <a:prstGeom prst="rect">
            <a:avLst/>
          </a:prstGeom>
          <a:noFill/>
          <a:ln>
            <a:noFill/>
          </a:ln>
        </p:spPr>
      </p:pic>
      <p:pic>
        <p:nvPicPr>
          <p:cNvPr id="3" name="Google Shape;98;p13">
            <a:extLst>
              <a:ext uri="{FF2B5EF4-FFF2-40B4-BE49-F238E27FC236}">
                <a16:creationId xmlns:a16="http://schemas.microsoft.com/office/drawing/2014/main" id="{36DEC31C-725D-AC47-BE7A-4C39F653D072}"/>
              </a:ext>
            </a:extLst>
          </p:cNvPr>
          <p:cNvPicPr preferRelativeResize="0"/>
          <p:nvPr/>
        </p:nvPicPr>
        <p:blipFill>
          <a:blip r:embed="rId4">
            <a:alphaModFix/>
          </a:blip>
          <a:stretch>
            <a:fillRect/>
          </a:stretch>
        </p:blipFill>
        <p:spPr>
          <a:xfrm>
            <a:off x="11044809" y="222497"/>
            <a:ext cx="781925" cy="651604"/>
          </a:xfrm>
          <a:prstGeom prst="rect">
            <a:avLst/>
          </a:prstGeom>
          <a:noFill/>
          <a:ln>
            <a:noFill/>
          </a:ln>
        </p:spPr>
      </p:pic>
    </p:spTree>
    <p:extLst>
      <p:ext uri="{BB962C8B-B14F-4D97-AF65-F5344CB8AC3E}">
        <p14:creationId xmlns:p14="http://schemas.microsoft.com/office/powerpoint/2010/main" val="3571836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706726"/>
            <a:ext cx="9144000" cy="2387600"/>
          </a:xfrm>
        </p:spPr>
        <p:txBody>
          <a:bodyPr>
            <a:normAutofit/>
          </a:bodyPr>
          <a:lstStyle/>
          <a:p>
            <a:pPr algn="l"/>
            <a:r>
              <a:rPr lang="en-US" sz="4000" b="1" dirty="0">
                <a:solidFill>
                  <a:srgbClr val="000000"/>
                </a:solidFill>
                <a:latin typeface="Cambria"/>
                <a:ea typeface="Cambria"/>
                <a:cs typeface="Cambria"/>
                <a:sym typeface="Cambria"/>
              </a:rPr>
              <a:t>Auditory Learners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231;p30">
            <a:extLst>
              <a:ext uri="{FF2B5EF4-FFF2-40B4-BE49-F238E27FC236}">
                <a16:creationId xmlns:a16="http://schemas.microsoft.com/office/drawing/2014/main" id="{9885568C-9975-1C43-B1A2-52003DEE2064}"/>
              </a:ext>
            </a:extLst>
          </p:cNvPr>
          <p:cNvSpPr txBox="1"/>
          <p:nvPr/>
        </p:nvSpPr>
        <p:spPr>
          <a:xfrm>
            <a:off x="1621725" y="1723129"/>
            <a:ext cx="7867500" cy="372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Cambria"/>
              <a:buNone/>
            </a:pPr>
            <a:r>
              <a:rPr lang="en-US" sz="1900" i="0" u="none" strike="noStrike" cap="none" dirty="0">
                <a:solidFill>
                  <a:schemeClr val="dk1"/>
                </a:solidFill>
                <a:highlight>
                  <a:srgbClr val="FFFFFF"/>
                </a:highlight>
                <a:latin typeface="Cambria"/>
                <a:ea typeface="Cambria"/>
                <a:cs typeface="Cambria"/>
                <a:sym typeface="Cambria"/>
              </a:rPr>
              <a:t>Auditory Learners learn best while they are actively listening. </a:t>
            </a:r>
            <a:endParaRPr sz="190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Often </a:t>
            </a:r>
            <a:r>
              <a:rPr lang="en-US" sz="1900" i="0" u="none" strike="noStrike" cap="none" dirty="0">
                <a:solidFill>
                  <a:schemeClr val="dk1"/>
                </a:solidFill>
                <a:highlight>
                  <a:srgbClr val="FFFFFF"/>
                </a:highlight>
                <a:latin typeface="Cambria"/>
                <a:ea typeface="Cambria"/>
                <a:cs typeface="Cambria"/>
                <a:sym typeface="Cambria"/>
              </a:rPr>
              <a:t>ingest information through audio or video clips or by discussing a topic. </a:t>
            </a:r>
            <a:endParaRPr sz="190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L</a:t>
            </a:r>
            <a:r>
              <a:rPr lang="en-US" sz="1900" i="0" u="none" strike="noStrike" cap="none" dirty="0">
                <a:solidFill>
                  <a:schemeClr val="dk1"/>
                </a:solidFill>
                <a:highlight>
                  <a:srgbClr val="FFFFFF"/>
                </a:highlight>
                <a:latin typeface="Cambria"/>
                <a:ea typeface="Cambria"/>
                <a:cs typeface="Cambria"/>
                <a:sym typeface="Cambria"/>
              </a:rPr>
              <a:t>istening intently </a:t>
            </a:r>
            <a:endParaRPr sz="190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S</a:t>
            </a:r>
            <a:r>
              <a:rPr lang="en-US" sz="1900" i="0" u="none" strike="noStrike" cap="none" dirty="0">
                <a:solidFill>
                  <a:schemeClr val="dk1"/>
                </a:solidFill>
                <a:highlight>
                  <a:srgbClr val="FFFFFF"/>
                </a:highlight>
                <a:latin typeface="Cambria"/>
                <a:ea typeface="Cambria"/>
                <a:cs typeface="Cambria"/>
                <a:sym typeface="Cambria"/>
              </a:rPr>
              <a:t>ometimes appear disruptive or uninterested in class. </a:t>
            </a:r>
            <a:endParaRPr sz="190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i="0" u="none" strike="noStrike" cap="none" dirty="0">
                <a:solidFill>
                  <a:schemeClr val="dk1"/>
                </a:solidFill>
                <a:highlight>
                  <a:srgbClr val="FFFFFF"/>
                </a:highlight>
                <a:latin typeface="Cambria"/>
                <a:ea typeface="Cambria"/>
                <a:cs typeface="Cambria"/>
                <a:sym typeface="Cambria"/>
              </a:rPr>
              <a:t>They think in words, like wordplay and puns, and love telling stories.</a:t>
            </a:r>
            <a:endParaRPr sz="190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M</a:t>
            </a:r>
            <a:r>
              <a:rPr lang="en-US" sz="1900" i="0" u="none" strike="noStrike" cap="none" dirty="0">
                <a:solidFill>
                  <a:schemeClr val="dk1"/>
                </a:solidFill>
                <a:highlight>
                  <a:srgbClr val="FFFFFF"/>
                </a:highlight>
                <a:latin typeface="Cambria"/>
                <a:ea typeface="Cambria"/>
                <a:cs typeface="Cambria"/>
                <a:sym typeface="Cambria"/>
              </a:rPr>
              <a:t>emorize things easily, from dates and spelling words to trivia — one reason they know all the words to their favorite songs.</a:t>
            </a:r>
            <a:endParaRPr sz="190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endParaRPr sz="1900"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r>
              <a:rPr lang="en-US" sz="1900" u="sng" dirty="0">
                <a:solidFill>
                  <a:schemeClr val="dk1"/>
                </a:solidFill>
                <a:highlight>
                  <a:srgbClr val="FFFFFF"/>
                </a:highlight>
                <a:latin typeface="Cambria"/>
                <a:ea typeface="Cambria"/>
                <a:cs typeface="Cambria"/>
                <a:sym typeface="Cambria"/>
              </a:rPr>
              <a:t>Strategies: </a:t>
            </a:r>
            <a:endParaRPr sz="1900" u="sng"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Make a recording for the student to listen to </a:t>
            </a:r>
            <a:endParaRPr sz="1900"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Discuss the d’var torah together rather than reading/ writing about it </a:t>
            </a:r>
            <a:endParaRPr sz="1900" dirty="0">
              <a:solidFill>
                <a:schemeClr val="dk1"/>
              </a:solidFill>
              <a:highlight>
                <a:srgbClr val="FFFFFF"/>
              </a:highlight>
              <a:latin typeface="Cambria"/>
              <a:ea typeface="Cambria"/>
              <a:cs typeface="Cambria"/>
              <a:sym typeface="Cambria"/>
            </a:endParaRPr>
          </a:p>
          <a:p>
            <a:pPr marL="0" lvl="0" indent="0" algn="l" rtl="0">
              <a:spcBef>
                <a:spcPts val="3200"/>
              </a:spcBef>
              <a:spcAft>
                <a:spcPts val="0"/>
              </a:spcAft>
              <a:buNone/>
            </a:pPr>
            <a:r>
              <a:rPr lang="en-US" sz="1800" dirty="0">
                <a:solidFill>
                  <a:schemeClr val="dk1"/>
                </a:solidFill>
                <a:latin typeface="Cambria"/>
                <a:ea typeface="Cambria"/>
                <a:cs typeface="Cambria"/>
                <a:sym typeface="Cambria"/>
              </a:rPr>
              <a:t>Resource: </a:t>
            </a:r>
            <a:r>
              <a:rPr lang="en-US" u="sng" dirty="0">
                <a:solidFill>
                  <a:schemeClr val="dk1"/>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https://tutoringwithatwist</a:t>
            </a:r>
            <a:r>
              <a:rPr lang="en-US" sz="1600" u="sng" dirty="0">
                <a:solidFill>
                  <a:schemeClr val="dk1"/>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.ca/vark-learning-styles/</a:t>
            </a:r>
            <a:endParaRPr sz="1900" dirty="0">
              <a:solidFill>
                <a:schemeClr val="dk1"/>
              </a:solidFill>
              <a:highlight>
                <a:srgbClr val="FFFFFF"/>
              </a:highlight>
              <a:latin typeface="Cambria"/>
              <a:ea typeface="Cambria"/>
              <a:cs typeface="Cambria"/>
              <a:sym typeface="Cambria"/>
            </a:endParaRPr>
          </a:p>
          <a:p>
            <a:pPr marL="457200" marR="0" lvl="0" indent="0" algn="l" rtl="0">
              <a:lnSpc>
                <a:spcPct val="100000"/>
              </a:lnSpc>
              <a:spcBef>
                <a:spcPts val="0"/>
              </a:spcBef>
              <a:spcAft>
                <a:spcPts val="0"/>
              </a:spcAft>
              <a:buNone/>
            </a:pPr>
            <a:endParaRPr sz="1700" dirty="0">
              <a:latin typeface="Cambria"/>
              <a:ea typeface="Cambria"/>
              <a:cs typeface="Cambria"/>
              <a:sym typeface="Cambria"/>
            </a:endParaRPr>
          </a:p>
          <a:p>
            <a:pPr marL="0" marR="0" lvl="0" indent="0" algn="l" rtl="0">
              <a:lnSpc>
                <a:spcPct val="100000"/>
              </a:lnSpc>
              <a:spcBef>
                <a:spcPts val="160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345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857021"/>
            <a:ext cx="9144000" cy="2306637"/>
          </a:xfrm>
        </p:spPr>
        <p:txBody>
          <a:bodyPr>
            <a:normAutofit fontScale="90000"/>
          </a:bodyPr>
          <a:lstStyle/>
          <a:p>
            <a:pPr algn="l"/>
            <a:r>
              <a:rPr lang="en-US" sz="4000" b="1" dirty="0">
                <a:solidFill>
                  <a:schemeClr val="dk1"/>
                </a:solidFill>
                <a:latin typeface="Cambria"/>
                <a:ea typeface="Cambria"/>
                <a:cs typeface="Cambria"/>
                <a:sym typeface="Cambria"/>
              </a:rPr>
              <a:t>Overview of Units</a:t>
            </a:r>
            <a:br>
              <a:rPr lang="en-US" sz="3600" b="1" dirty="0">
                <a:solidFill>
                  <a:schemeClr val="dk1"/>
                </a:solidFill>
                <a:latin typeface="Cambria"/>
                <a:ea typeface="Cambria"/>
                <a:cs typeface="Cambria"/>
                <a:sym typeface="Cambria"/>
              </a:rPr>
            </a:br>
            <a:br>
              <a:rPr lang="en-US" sz="4000" b="1" dirty="0">
                <a:solidFill>
                  <a:schemeClr val="dk1"/>
                </a:solidFill>
                <a:latin typeface="Cambria"/>
                <a:ea typeface="Cambria"/>
                <a:cs typeface="Cambria"/>
                <a:sym typeface="Cambria"/>
              </a:rPr>
            </a:br>
            <a:br>
              <a:rPr lang="en-US" sz="4000" b="1" dirty="0">
                <a:solidFill>
                  <a:schemeClr val="dk1"/>
                </a:solidFill>
                <a:latin typeface="Cambria"/>
                <a:ea typeface="Cambria"/>
                <a:cs typeface="Cambria"/>
                <a:sym typeface="Cambria"/>
              </a:rPr>
            </a:br>
            <a:endParaRPr lang="en-US" dirty="0"/>
          </a:p>
        </p:txBody>
      </p:sp>
      <p:sp>
        <p:nvSpPr>
          <p:cNvPr id="3" name="Subtitle 2">
            <a:extLst>
              <a:ext uri="{FF2B5EF4-FFF2-40B4-BE49-F238E27FC236}">
                <a16:creationId xmlns:a16="http://schemas.microsoft.com/office/drawing/2014/main" id="{4FCD3E07-7E4B-A844-BD09-E0C2B75B9A61}"/>
              </a:ext>
            </a:extLst>
          </p:cNvPr>
          <p:cNvSpPr>
            <a:spLocks noGrp="1"/>
          </p:cNvSpPr>
          <p:nvPr>
            <p:ph type="subTitle" idx="1"/>
          </p:nvPr>
        </p:nvSpPr>
        <p:spPr>
          <a:xfrm>
            <a:off x="1524000" y="1591662"/>
            <a:ext cx="9971314" cy="3143992"/>
          </a:xfrm>
        </p:spPr>
        <p:txBody>
          <a:bodyPr>
            <a:normAutofit fontScale="25000" lnSpcReduction="20000"/>
          </a:bodyPr>
          <a:lstStyle/>
          <a:p>
            <a:pPr lvl="0" algn="l">
              <a:lnSpc>
                <a:spcPct val="100000"/>
              </a:lnSpc>
              <a:spcBef>
                <a:spcPts val="0"/>
              </a:spcBef>
              <a:buClr>
                <a:schemeClr val="dk1"/>
              </a:buClr>
              <a:buSzPts val="1400"/>
            </a:pPr>
            <a:r>
              <a:rPr lang="en-US" sz="11200" dirty="0">
                <a:latin typeface="Cambria"/>
                <a:ea typeface="Cambria"/>
                <a:cs typeface="Cambria"/>
                <a:sym typeface="Cambria"/>
              </a:rPr>
              <a:t>Unit 1: Relationship-Building: The Key to Success</a:t>
            </a:r>
            <a:endParaRPr lang="en-US" sz="11200" dirty="0"/>
          </a:p>
          <a:p>
            <a:pPr lvl="0" algn="l">
              <a:lnSpc>
                <a:spcPct val="100000"/>
              </a:lnSpc>
              <a:spcBef>
                <a:spcPts val="1600"/>
              </a:spcBef>
              <a:buClr>
                <a:schemeClr val="dk1"/>
              </a:buClr>
              <a:buSzPts val="1400"/>
            </a:pPr>
            <a:r>
              <a:rPr lang="en-US" sz="11200" dirty="0">
                <a:latin typeface="Cambria"/>
                <a:ea typeface="Cambria"/>
                <a:cs typeface="Cambria"/>
                <a:sym typeface="Cambria"/>
              </a:rPr>
              <a:t>Unit 2: Teaching Trope and Hebrew to Diverse Learners</a:t>
            </a:r>
            <a:endParaRPr lang="en-US" sz="11200" dirty="0"/>
          </a:p>
          <a:p>
            <a:pPr lvl="0" algn="l">
              <a:lnSpc>
                <a:spcPct val="100000"/>
              </a:lnSpc>
              <a:spcBef>
                <a:spcPts val="1600"/>
              </a:spcBef>
              <a:buClr>
                <a:schemeClr val="dk1"/>
              </a:buClr>
              <a:buSzPts val="1400"/>
            </a:pPr>
            <a:r>
              <a:rPr lang="en-US" sz="11200" dirty="0">
                <a:latin typeface="Cambria"/>
                <a:ea typeface="Cambria"/>
                <a:cs typeface="Cambria"/>
                <a:sym typeface="Cambria"/>
              </a:rPr>
              <a:t>Unit 3: Tackling the D’var Torah </a:t>
            </a:r>
            <a:endParaRPr lang="en-US" sz="11200" dirty="0"/>
          </a:p>
          <a:p>
            <a:pPr lvl="0" algn="l">
              <a:lnSpc>
                <a:spcPct val="100000"/>
              </a:lnSpc>
              <a:spcBef>
                <a:spcPts val="1600"/>
              </a:spcBef>
              <a:buClr>
                <a:schemeClr val="dk1"/>
              </a:buClr>
              <a:buSzPts val="1400"/>
            </a:pPr>
            <a:r>
              <a:rPr lang="en-US" sz="11200" dirty="0">
                <a:latin typeface="Cambria"/>
                <a:ea typeface="Cambria"/>
                <a:cs typeface="Cambria"/>
                <a:sym typeface="Cambria"/>
              </a:rPr>
              <a:t>Unit 4: The Main Event</a:t>
            </a:r>
            <a:endParaRPr lang="en-US" sz="11200" dirty="0"/>
          </a:p>
          <a:p>
            <a:pPr lvl="0" algn="l">
              <a:lnSpc>
                <a:spcPct val="100000"/>
              </a:lnSpc>
              <a:spcBef>
                <a:spcPts val="1600"/>
              </a:spcBef>
              <a:buClr>
                <a:schemeClr val="dk1"/>
              </a:buClr>
              <a:buSzPts val="1400"/>
            </a:pPr>
            <a:r>
              <a:rPr lang="en-US" sz="11200" dirty="0">
                <a:latin typeface="Cambria"/>
                <a:ea typeface="Cambria"/>
                <a:cs typeface="Cambria"/>
                <a:sym typeface="Cambria"/>
              </a:rPr>
              <a:t>Unit 5: Mitzvah Projects </a:t>
            </a:r>
          </a:p>
          <a:p>
            <a:pPr lvl="0" algn="l">
              <a:spcBef>
                <a:spcPts val="1600"/>
              </a:spcBef>
              <a:buClr>
                <a:schemeClr val="dk1"/>
              </a:buClr>
              <a:buSzPts val="1400"/>
            </a:pPr>
            <a:r>
              <a:rPr lang="en-US" sz="11200" dirty="0">
                <a:latin typeface="Cambria"/>
                <a:ea typeface="Cambria"/>
                <a:cs typeface="Cambria"/>
                <a:sym typeface="Cambria"/>
              </a:rPr>
              <a:t>Unit 6: Case Studies</a:t>
            </a:r>
          </a:p>
          <a:p>
            <a:pPr lvl="0" algn="l">
              <a:lnSpc>
                <a:spcPct val="100000"/>
              </a:lnSpc>
              <a:spcBef>
                <a:spcPts val="1600"/>
              </a:spcBef>
              <a:buClr>
                <a:schemeClr val="dk1"/>
              </a:buClr>
              <a:buSzPts val="1400"/>
            </a:pPr>
            <a:r>
              <a:rPr lang="en-US" sz="11200" dirty="0">
                <a:latin typeface="Cambria"/>
                <a:ea typeface="Cambria"/>
                <a:cs typeface="Cambria"/>
                <a:sym typeface="Cambria"/>
              </a:rPr>
              <a:t>Unit 7: Navigating the “Big Day” </a:t>
            </a:r>
            <a:endParaRPr lang="en-US" sz="11200" dirty="0"/>
          </a:p>
          <a:p>
            <a:pPr lvl="0" algn="l">
              <a:lnSpc>
                <a:spcPct val="100000"/>
              </a:lnSpc>
              <a:spcBef>
                <a:spcPts val="1600"/>
              </a:spcBef>
              <a:buClr>
                <a:schemeClr val="dk1"/>
              </a:buClr>
              <a:buSzPts val="1400"/>
            </a:pPr>
            <a:r>
              <a:rPr lang="en-US" sz="11200" dirty="0">
                <a:latin typeface="Cambria"/>
                <a:ea typeface="Cambria"/>
                <a:cs typeface="Cambria"/>
                <a:sym typeface="Cambria"/>
              </a:rPr>
              <a:t>Unit 8: Technology, Virtual Learning and Additional Resources</a:t>
            </a:r>
            <a:endParaRPr lang="en-US" sz="11200" dirty="0"/>
          </a:p>
          <a:p>
            <a:endParaRPr lang="en-US"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5B36BBC9-0C94-494A-BAC3-BA865DAA3D07}"/>
              </a:ext>
            </a:extLst>
          </p:cNvPr>
          <p:cNvPicPr preferRelativeResize="0"/>
          <p:nvPr/>
        </p:nvPicPr>
        <p:blipFill>
          <a:blip r:embed="rId2">
            <a:alphaModFix/>
          </a:blip>
          <a:stretch>
            <a:fillRect/>
          </a:stretch>
        </p:blipFill>
        <p:spPr>
          <a:xfrm>
            <a:off x="11068559" y="205417"/>
            <a:ext cx="781925" cy="651604"/>
          </a:xfrm>
          <a:prstGeom prst="rect">
            <a:avLst/>
          </a:prstGeom>
          <a:noFill/>
          <a:ln>
            <a:noFill/>
          </a:ln>
        </p:spPr>
      </p:pic>
    </p:spTree>
    <p:extLst>
      <p:ext uri="{BB962C8B-B14F-4D97-AF65-F5344CB8AC3E}">
        <p14:creationId xmlns:p14="http://schemas.microsoft.com/office/powerpoint/2010/main" val="2514627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Visual Learners</a:t>
            </a:r>
            <a:br>
              <a:rPr lang="en-US" sz="4000" b="1" dirty="0">
                <a:solidFill>
                  <a:srgbClr val="000000"/>
                </a:solidFill>
                <a:latin typeface="Cambria"/>
                <a:ea typeface="Cambria"/>
                <a:cs typeface="Cambria"/>
                <a:sym typeface="Cambria"/>
              </a:rPr>
            </a:b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238;p31">
            <a:extLst>
              <a:ext uri="{FF2B5EF4-FFF2-40B4-BE49-F238E27FC236}">
                <a16:creationId xmlns:a16="http://schemas.microsoft.com/office/drawing/2014/main" id="{B755AA6E-5868-6743-9EB1-09FE386029CF}"/>
              </a:ext>
            </a:extLst>
          </p:cNvPr>
          <p:cNvSpPr txBox="1"/>
          <p:nvPr/>
        </p:nvSpPr>
        <p:spPr>
          <a:xfrm>
            <a:off x="1609849" y="1419101"/>
            <a:ext cx="7867800" cy="4816800"/>
          </a:xfrm>
          <a:prstGeom prst="rect">
            <a:avLst/>
          </a:prstGeom>
          <a:noFill/>
          <a:ln>
            <a:noFill/>
          </a:ln>
        </p:spPr>
        <p:txBody>
          <a:bodyPr spcFirstLastPara="1" wrap="square" lIns="91425" tIns="45700" rIns="91425" bIns="45700" anchor="t" anchorCtr="0">
            <a:noAutofit/>
          </a:bodyPr>
          <a:lstStyle/>
          <a:p>
            <a:pPr marL="457200" marR="0" lvl="0" indent="-349250" algn="l" rtl="0">
              <a:lnSpc>
                <a:spcPct val="100000"/>
              </a:lnSpc>
              <a:spcBef>
                <a:spcPts val="0"/>
              </a:spcBef>
              <a:spcAft>
                <a:spcPts val="0"/>
              </a:spcAft>
              <a:buClr>
                <a:schemeClr val="dk1"/>
              </a:buClr>
              <a:buSzPts val="1900"/>
              <a:buFont typeface="Cambria"/>
              <a:buChar char="●"/>
            </a:pPr>
            <a:r>
              <a:rPr lang="en-US" sz="1900" b="0" i="0" u="none" strike="noStrike" cap="none" dirty="0">
                <a:solidFill>
                  <a:schemeClr val="dk1"/>
                </a:solidFill>
                <a:highlight>
                  <a:srgbClr val="FFFFFF"/>
                </a:highlight>
                <a:latin typeface="Cambria"/>
                <a:ea typeface="Cambria"/>
                <a:cs typeface="Cambria"/>
                <a:sym typeface="Cambria"/>
              </a:rPr>
              <a:t>Visual Learners are those who learn best through what they see </a:t>
            </a:r>
            <a:endParaRPr sz="1900" b="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T</a:t>
            </a:r>
            <a:r>
              <a:rPr lang="en-US" sz="1900" b="0" i="0" u="none" strike="noStrike" cap="none" dirty="0">
                <a:solidFill>
                  <a:schemeClr val="dk1"/>
                </a:solidFill>
                <a:highlight>
                  <a:srgbClr val="FFFFFF"/>
                </a:highlight>
                <a:latin typeface="Cambria"/>
                <a:ea typeface="Cambria"/>
                <a:cs typeface="Cambria"/>
                <a:sym typeface="Cambria"/>
              </a:rPr>
              <a:t>hey think in images and pictures. </a:t>
            </a:r>
            <a:endParaRPr sz="1900" b="0" i="0" u="none" strike="noStrike" cap="none"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b="0" i="0" u="none" strike="noStrike" cap="none" dirty="0">
                <a:solidFill>
                  <a:schemeClr val="dk1"/>
                </a:solidFill>
                <a:highlight>
                  <a:srgbClr val="FFFFFF"/>
                </a:highlight>
                <a:latin typeface="Cambria"/>
                <a:ea typeface="Cambria"/>
                <a:cs typeface="Cambria"/>
                <a:sym typeface="Cambria"/>
              </a:rPr>
              <a:t>They learn best when they use graphical ways to represent what they are studying. </a:t>
            </a:r>
            <a:endParaRPr sz="1900" dirty="0">
              <a:solidFill>
                <a:schemeClr val="dk1"/>
              </a:solidFill>
              <a:highlight>
                <a:srgbClr val="FFFFFF"/>
              </a:highlight>
              <a:latin typeface="Cambria"/>
              <a:ea typeface="Cambria"/>
              <a:cs typeface="Cambria"/>
              <a:sym typeface="Cambria"/>
            </a:endParaRPr>
          </a:p>
          <a:p>
            <a:pPr marL="914400" marR="0" lvl="1" indent="-349250" algn="l" rtl="0">
              <a:lnSpc>
                <a:spcPct val="100000"/>
              </a:lnSpc>
              <a:spcBef>
                <a:spcPts val="0"/>
              </a:spcBef>
              <a:spcAft>
                <a:spcPts val="0"/>
              </a:spcAft>
              <a:buClr>
                <a:schemeClr val="dk1"/>
              </a:buClr>
              <a:buSzPts val="1900"/>
              <a:buFont typeface="Cambria"/>
              <a:buChar char="○"/>
            </a:pPr>
            <a:r>
              <a:rPr lang="en-US" sz="1900" b="0" i="0" u="none" strike="noStrike" cap="none" dirty="0">
                <a:solidFill>
                  <a:schemeClr val="dk1"/>
                </a:solidFill>
                <a:highlight>
                  <a:srgbClr val="FFFFFF"/>
                </a:highlight>
                <a:latin typeface="Cambria"/>
                <a:ea typeface="Cambria"/>
                <a:cs typeface="Cambria"/>
                <a:sym typeface="Cambria"/>
              </a:rPr>
              <a:t>In fact, if these types of learners watched a cartoon in a foreign language without subtitles, they’d probably get just as much out of it as if it were in English.</a:t>
            </a:r>
            <a:endParaRPr sz="1900" b="0" i="0" u="none" strike="noStrike" cap="none"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endParaRPr sz="1900"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r>
              <a:rPr lang="en-US" sz="1900" u="sng" dirty="0">
                <a:solidFill>
                  <a:schemeClr val="dk1"/>
                </a:solidFill>
                <a:highlight>
                  <a:srgbClr val="FFFFFF"/>
                </a:highlight>
                <a:latin typeface="Cambria"/>
                <a:ea typeface="Cambria"/>
                <a:cs typeface="Cambria"/>
                <a:sym typeface="Cambria"/>
              </a:rPr>
              <a:t>Strategies:</a:t>
            </a:r>
            <a:r>
              <a:rPr lang="en-US" sz="1900" dirty="0">
                <a:solidFill>
                  <a:schemeClr val="dk1"/>
                </a:solidFill>
                <a:highlight>
                  <a:srgbClr val="FFFFFF"/>
                </a:highlight>
                <a:latin typeface="Cambria"/>
                <a:ea typeface="Cambria"/>
                <a:cs typeface="Cambria"/>
                <a:sym typeface="Cambria"/>
              </a:rPr>
              <a:t> </a:t>
            </a:r>
            <a:endParaRPr sz="1900" dirty="0">
              <a:solidFill>
                <a:schemeClr val="dk1"/>
              </a:solidFill>
              <a:highlight>
                <a:srgbClr val="FFFFFF"/>
              </a:highlight>
              <a:latin typeface="Cambria"/>
              <a:ea typeface="Cambria"/>
              <a:cs typeface="Cambria"/>
              <a:sym typeface="Cambria"/>
            </a:endParaRPr>
          </a:p>
          <a:p>
            <a:pPr marL="457200" marR="0" lvl="0" indent="-349250" algn="l" rtl="0">
              <a:lnSpc>
                <a:spcPct val="100000"/>
              </a:lnSpc>
              <a:spcBef>
                <a:spcPts val="0"/>
              </a:spcBef>
              <a:spcAft>
                <a:spcPts val="0"/>
              </a:spcAft>
              <a:buClr>
                <a:schemeClr val="dk1"/>
              </a:buClr>
              <a:buSzPts val="1900"/>
              <a:buFont typeface="Cambria"/>
              <a:buChar char="●"/>
            </a:pPr>
            <a:r>
              <a:rPr lang="en-US" sz="1900" b="0" i="0" u="none" strike="noStrike" cap="none" dirty="0">
                <a:solidFill>
                  <a:schemeClr val="dk1"/>
                </a:solidFill>
                <a:highlight>
                  <a:srgbClr val="FFFFFF"/>
                </a:highlight>
                <a:latin typeface="Cambria"/>
                <a:ea typeface="Cambria"/>
                <a:cs typeface="Cambria"/>
                <a:sym typeface="Cambria"/>
              </a:rPr>
              <a:t>Use of </a:t>
            </a:r>
            <a:r>
              <a:rPr lang="en-US" sz="1900" dirty="0">
                <a:solidFill>
                  <a:schemeClr val="dk1"/>
                </a:solidFill>
                <a:highlight>
                  <a:srgbClr val="FFFFFF"/>
                </a:highlight>
                <a:latin typeface="Cambria"/>
                <a:ea typeface="Cambria"/>
                <a:cs typeface="Cambria"/>
                <a:sym typeface="Cambria"/>
              </a:rPr>
              <a:t>color </a:t>
            </a:r>
            <a:r>
              <a:rPr lang="en-US" sz="1900" b="0" i="0" u="none" strike="noStrike" cap="none" dirty="0">
                <a:solidFill>
                  <a:schemeClr val="dk1"/>
                </a:solidFill>
                <a:highlight>
                  <a:srgbClr val="FFFFFF"/>
                </a:highlight>
                <a:latin typeface="Cambria"/>
                <a:ea typeface="Cambria"/>
                <a:cs typeface="Cambria"/>
                <a:sym typeface="Cambria"/>
              </a:rPr>
              <a:t>(i.e.. highlighters, underlining, assorted color pens)</a:t>
            </a:r>
            <a:endParaRPr sz="1300" dirty="0"/>
          </a:p>
          <a:p>
            <a:pPr marL="457200" marR="0" lvl="0" indent="-349250" algn="l" rtl="0">
              <a:lnSpc>
                <a:spcPct val="100000"/>
              </a:lnSpc>
              <a:spcBef>
                <a:spcPts val="0"/>
              </a:spcBef>
              <a:spcAft>
                <a:spcPts val="0"/>
              </a:spcAft>
              <a:buClr>
                <a:schemeClr val="dk1"/>
              </a:buClr>
              <a:buSzPts val="1900"/>
              <a:buFont typeface="Cambria"/>
              <a:buChar char="●"/>
            </a:pPr>
            <a:r>
              <a:rPr lang="en-US" sz="1900" dirty="0">
                <a:solidFill>
                  <a:schemeClr val="dk1"/>
                </a:solidFill>
                <a:highlight>
                  <a:srgbClr val="FFFFFF"/>
                </a:highlight>
                <a:latin typeface="Cambria"/>
                <a:ea typeface="Cambria"/>
                <a:cs typeface="Cambria"/>
                <a:sym typeface="Cambria"/>
              </a:rPr>
              <a:t>Flashcards</a:t>
            </a:r>
            <a:r>
              <a:rPr lang="en-US" sz="1900" b="0" i="0" u="none" strike="noStrike" cap="none" dirty="0">
                <a:solidFill>
                  <a:schemeClr val="dk1"/>
                </a:solidFill>
                <a:highlight>
                  <a:srgbClr val="FFFFFF"/>
                </a:highlight>
                <a:latin typeface="Cambria"/>
                <a:ea typeface="Cambria"/>
                <a:cs typeface="Cambria"/>
                <a:sym typeface="Cambria"/>
              </a:rPr>
              <a:t> with visuals on them</a:t>
            </a:r>
            <a:endParaRPr sz="1300" dirty="0"/>
          </a:p>
          <a:p>
            <a:pPr marL="457200" marR="0" lvl="0" indent="-349250" algn="l" rtl="0">
              <a:lnSpc>
                <a:spcPct val="100000"/>
              </a:lnSpc>
              <a:spcBef>
                <a:spcPts val="0"/>
              </a:spcBef>
              <a:spcAft>
                <a:spcPts val="0"/>
              </a:spcAft>
              <a:buClr>
                <a:schemeClr val="dk1"/>
              </a:buClr>
              <a:buSzPts val="1900"/>
              <a:buFont typeface="Cambria"/>
              <a:buChar char="●"/>
            </a:pPr>
            <a:r>
              <a:rPr lang="en-US" sz="1900" b="0" i="0" u="none" strike="noStrike" cap="none" dirty="0">
                <a:solidFill>
                  <a:schemeClr val="dk1"/>
                </a:solidFill>
                <a:highlight>
                  <a:srgbClr val="FFFFFF"/>
                </a:highlight>
                <a:latin typeface="Cambria"/>
                <a:ea typeface="Cambria"/>
                <a:cs typeface="Cambria"/>
                <a:sym typeface="Cambria"/>
              </a:rPr>
              <a:t>Symbols instead of words (i.e.. positive = +)</a:t>
            </a:r>
            <a:endParaRPr sz="1300" dirty="0"/>
          </a:p>
          <a:p>
            <a:pPr marL="457200" marR="0" lvl="0" indent="-349250" algn="l" rtl="0">
              <a:lnSpc>
                <a:spcPct val="100000"/>
              </a:lnSpc>
              <a:spcBef>
                <a:spcPts val="0"/>
              </a:spcBef>
              <a:spcAft>
                <a:spcPts val="0"/>
              </a:spcAft>
              <a:buClr>
                <a:schemeClr val="dk1"/>
              </a:buClr>
              <a:buSzPts val="1900"/>
              <a:buFont typeface="Cambria"/>
              <a:buChar char="●"/>
            </a:pPr>
            <a:r>
              <a:rPr lang="en-US" sz="1900" b="0" i="0" u="none" strike="noStrike" cap="none" dirty="0">
                <a:solidFill>
                  <a:schemeClr val="dk1"/>
                </a:solidFill>
                <a:highlight>
                  <a:srgbClr val="FFFFFF"/>
                </a:highlight>
                <a:latin typeface="Cambria"/>
                <a:ea typeface="Cambria"/>
                <a:cs typeface="Cambria"/>
                <a:sym typeface="Cambria"/>
              </a:rPr>
              <a:t>Draw &amp; Re-draw notes (i.e.. diagrams, charts, concept maps)</a:t>
            </a:r>
            <a:endParaRPr sz="1300" dirty="0"/>
          </a:p>
          <a:p>
            <a:pPr marL="0" marR="0" lvl="0" indent="0" algn="l" rtl="0">
              <a:lnSpc>
                <a:spcPct val="100000"/>
              </a:lnSpc>
              <a:spcBef>
                <a:spcPts val="3200"/>
              </a:spcBef>
              <a:spcAft>
                <a:spcPts val="0"/>
              </a:spcAft>
              <a:buClr>
                <a:schemeClr val="dk1"/>
              </a:buClr>
              <a:buSzPts val="1600"/>
              <a:buFont typeface="Cambria"/>
              <a:buNone/>
            </a:pPr>
            <a:r>
              <a:rPr lang="en-US" sz="1900" dirty="0">
                <a:solidFill>
                  <a:schemeClr val="dk1"/>
                </a:solidFill>
                <a:latin typeface="Cambria"/>
                <a:ea typeface="Cambria"/>
                <a:cs typeface="Cambria"/>
                <a:sym typeface="Cambria"/>
              </a:rPr>
              <a:t>Resource: </a:t>
            </a:r>
            <a:r>
              <a:rPr lang="en-US" sz="1100" u="sng" dirty="0">
                <a:solidFill>
                  <a:schemeClr val="dk1"/>
                </a:solidFill>
                <a:highlight>
                  <a:schemeClr val="lt1"/>
                </a:highlight>
                <a:latin typeface="Cambria"/>
                <a:ea typeface="Cambria"/>
                <a:cs typeface="Cambria"/>
                <a:sym typeface="Cambria"/>
                <a:hlinkClick r:id="rId3">
                  <a:extLst>
                    <a:ext uri="{A12FA001-AC4F-418D-AE19-62706E023703}">
                      <ahyp:hlinkClr xmlns:ahyp="http://schemas.microsoft.com/office/drawing/2018/hyperlinkcolor" val="tx"/>
                    </a:ext>
                  </a:extLst>
                </a:hlinkClick>
              </a:rPr>
              <a:t>https://tutoringwithatwist.ca/vark-learning-styles/</a:t>
            </a:r>
            <a:endParaRPr sz="1900" b="0" i="0" u="none" strike="noStrike" cap="none" dirty="0">
              <a:solidFill>
                <a:schemeClr val="dk1"/>
              </a:solidFill>
              <a:latin typeface="Cambria"/>
              <a:ea typeface="Cambria"/>
              <a:cs typeface="Cambria"/>
              <a:sym typeface="Cambria"/>
            </a:endParaRPr>
          </a:p>
          <a:p>
            <a:pPr marL="0" marR="0" lvl="0" indent="0" algn="l" rtl="0">
              <a:lnSpc>
                <a:spcPct val="100000"/>
              </a:lnSpc>
              <a:spcBef>
                <a:spcPts val="160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391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Kinesthetic</a:t>
            </a:r>
            <a:r>
              <a:rPr lang="en-US" sz="4000" b="1" dirty="0">
                <a:solidFill>
                  <a:schemeClr val="dk2"/>
                </a:solidFill>
                <a:latin typeface="Cambria"/>
                <a:ea typeface="Cambria"/>
                <a:cs typeface="Cambria"/>
                <a:sym typeface="Cambria"/>
              </a:rPr>
              <a:t> </a:t>
            </a:r>
            <a:r>
              <a:rPr lang="en-US" sz="4000" b="1" dirty="0">
                <a:solidFill>
                  <a:schemeClr val="dk1"/>
                </a:solidFill>
                <a:latin typeface="Cambria"/>
                <a:ea typeface="Cambria"/>
                <a:cs typeface="Cambria"/>
                <a:sym typeface="Cambria"/>
              </a:rPr>
              <a:t>Learners</a:t>
            </a:r>
            <a:br>
              <a:rPr lang="en-US" sz="4000" b="1" dirty="0">
                <a:solidFill>
                  <a:schemeClr val="dk1"/>
                </a:solidFill>
                <a:latin typeface="Cambria"/>
                <a:ea typeface="Cambria"/>
                <a:cs typeface="Cambria"/>
                <a:sym typeface="Cambria"/>
              </a:rPr>
            </a:b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245;p32">
            <a:extLst>
              <a:ext uri="{FF2B5EF4-FFF2-40B4-BE49-F238E27FC236}">
                <a16:creationId xmlns:a16="http://schemas.microsoft.com/office/drawing/2014/main" id="{28DE112C-8A3F-7341-B6EB-0E454335F40E}"/>
              </a:ext>
            </a:extLst>
          </p:cNvPr>
          <p:cNvSpPr txBox="1"/>
          <p:nvPr/>
        </p:nvSpPr>
        <p:spPr>
          <a:xfrm>
            <a:off x="1524000" y="1523400"/>
            <a:ext cx="7620600" cy="38112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chemeClr val="dk1"/>
              </a:buClr>
              <a:buSzPts val="2000"/>
              <a:buFont typeface="Cambria"/>
              <a:buChar char="●"/>
            </a:pPr>
            <a:r>
              <a:rPr lang="en-US" sz="2000" b="0" i="0" u="none" strike="noStrike" cap="none" dirty="0">
                <a:solidFill>
                  <a:schemeClr val="dk1"/>
                </a:solidFill>
                <a:highlight>
                  <a:srgbClr val="FFFFFF"/>
                </a:highlight>
                <a:latin typeface="Cambria"/>
                <a:ea typeface="Cambria"/>
                <a:cs typeface="Cambria"/>
                <a:sym typeface="Cambria"/>
              </a:rPr>
              <a:t>Kinesthetic Learners learn best when they are physically active, or through learning activities that involve active participation</a:t>
            </a:r>
            <a:endParaRPr sz="2000" b="0" i="0" u="none" strike="noStrike" cap="none" dirty="0">
              <a:solidFill>
                <a:schemeClr val="dk1"/>
              </a:solidFill>
              <a:highlight>
                <a:srgbClr val="FFFFFF"/>
              </a:highlight>
              <a:latin typeface="Cambria"/>
              <a:ea typeface="Cambria"/>
              <a:cs typeface="Cambria"/>
              <a:sym typeface="Cambria"/>
            </a:endParaRPr>
          </a:p>
          <a:p>
            <a:pPr marL="457200" marR="0" lvl="0" indent="-355600" algn="l" rtl="0">
              <a:lnSpc>
                <a:spcPct val="100000"/>
              </a:lnSpc>
              <a:spcBef>
                <a:spcPts val="0"/>
              </a:spcBef>
              <a:spcAft>
                <a:spcPts val="0"/>
              </a:spcAft>
              <a:buClr>
                <a:schemeClr val="dk1"/>
              </a:buClr>
              <a:buSzPts val="2000"/>
              <a:buFont typeface="Cambria"/>
              <a:buChar char="●"/>
            </a:pPr>
            <a:r>
              <a:rPr lang="en-US" sz="2000" b="0" i="0" u="none" strike="noStrike" cap="none" dirty="0">
                <a:solidFill>
                  <a:schemeClr val="dk1"/>
                </a:solidFill>
                <a:highlight>
                  <a:srgbClr val="FFFFFF"/>
                </a:highlight>
                <a:latin typeface="Cambria"/>
                <a:ea typeface="Cambria"/>
                <a:cs typeface="Cambria"/>
                <a:sym typeface="Cambria"/>
              </a:rPr>
              <a:t>They can be fidgety and not enjoy sitting still for extended periods of time</a:t>
            </a:r>
            <a:endParaRPr sz="2000" b="0" i="0" u="none" strike="noStrike" cap="none" dirty="0">
              <a:solidFill>
                <a:schemeClr val="dk1"/>
              </a:solidFill>
              <a:highlight>
                <a:srgbClr val="FFFFFF"/>
              </a:highlight>
              <a:latin typeface="Cambria"/>
              <a:ea typeface="Cambria"/>
              <a:cs typeface="Cambria"/>
              <a:sym typeface="Cambria"/>
            </a:endParaRPr>
          </a:p>
          <a:p>
            <a:pPr marL="457200" marR="0" lvl="0" indent="-355600" algn="l" rtl="0">
              <a:lnSpc>
                <a:spcPct val="100000"/>
              </a:lnSpc>
              <a:spcBef>
                <a:spcPts val="0"/>
              </a:spcBef>
              <a:spcAft>
                <a:spcPts val="0"/>
              </a:spcAft>
              <a:buClr>
                <a:schemeClr val="dk1"/>
              </a:buClr>
              <a:buSzPts val="2000"/>
              <a:buFont typeface="Cambria"/>
              <a:buChar char="●"/>
            </a:pPr>
            <a:r>
              <a:rPr lang="en-US" sz="2000" dirty="0">
                <a:solidFill>
                  <a:schemeClr val="dk1"/>
                </a:solidFill>
                <a:highlight>
                  <a:srgbClr val="FFFFFF"/>
                </a:highlight>
                <a:latin typeface="Cambria"/>
                <a:ea typeface="Cambria"/>
                <a:cs typeface="Cambria"/>
                <a:sym typeface="Cambria"/>
              </a:rPr>
              <a:t>S</a:t>
            </a:r>
            <a:r>
              <a:rPr lang="en-US" sz="2000" b="0" i="0" u="none" strike="noStrike" cap="none" dirty="0">
                <a:solidFill>
                  <a:schemeClr val="dk1"/>
                </a:solidFill>
                <a:highlight>
                  <a:srgbClr val="FFFFFF"/>
                </a:highlight>
                <a:latin typeface="Cambria"/>
                <a:ea typeface="Cambria"/>
                <a:cs typeface="Cambria"/>
                <a:sym typeface="Cambria"/>
              </a:rPr>
              <a:t>ometimes comes across as disruptive or uninterested.</a:t>
            </a:r>
            <a:endParaRPr sz="2000" b="0" i="0" u="none" strike="noStrike" cap="none"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endParaRPr sz="2000"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r>
              <a:rPr lang="en-US" sz="2000" dirty="0">
                <a:solidFill>
                  <a:schemeClr val="dk1"/>
                </a:solidFill>
                <a:highlight>
                  <a:srgbClr val="FFFFFF"/>
                </a:highlight>
                <a:latin typeface="Cambria"/>
                <a:ea typeface="Cambria"/>
                <a:cs typeface="Cambria"/>
                <a:sym typeface="Cambria"/>
              </a:rPr>
              <a:t>  </a:t>
            </a:r>
            <a:r>
              <a:rPr lang="en-US" sz="2000" u="sng" dirty="0">
                <a:solidFill>
                  <a:schemeClr val="dk1"/>
                </a:solidFill>
                <a:highlight>
                  <a:srgbClr val="FFFFFF"/>
                </a:highlight>
                <a:latin typeface="Cambria"/>
                <a:ea typeface="Cambria"/>
                <a:cs typeface="Cambria"/>
                <a:sym typeface="Cambria"/>
              </a:rPr>
              <a:t>Strategies:</a:t>
            </a:r>
            <a:r>
              <a:rPr lang="en-US" sz="2000" dirty="0">
                <a:solidFill>
                  <a:schemeClr val="dk1"/>
                </a:solidFill>
                <a:highlight>
                  <a:srgbClr val="FFFFFF"/>
                </a:highlight>
                <a:latin typeface="Cambria"/>
                <a:ea typeface="Cambria"/>
                <a:cs typeface="Cambria"/>
                <a:sym typeface="Cambria"/>
              </a:rPr>
              <a:t> </a:t>
            </a:r>
            <a:endParaRPr sz="2000" dirty="0">
              <a:solidFill>
                <a:schemeClr val="dk1"/>
              </a:solidFill>
              <a:highlight>
                <a:srgbClr val="FFFFFF"/>
              </a:highlight>
              <a:latin typeface="Cambria"/>
              <a:ea typeface="Cambria"/>
              <a:cs typeface="Cambria"/>
              <a:sym typeface="Cambria"/>
            </a:endParaRPr>
          </a:p>
          <a:p>
            <a:pPr marL="457200" marR="0" lvl="0" indent="-355600" algn="l" rtl="0">
              <a:lnSpc>
                <a:spcPct val="100000"/>
              </a:lnSpc>
              <a:spcBef>
                <a:spcPts val="0"/>
              </a:spcBef>
              <a:spcAft>
                <a:spcPts val="0"/>
              </a:spcAft>
              <a:buClr>
                <a:schemeClr val="dk1"/>
              </a:buClr>
              <a:buSzPts val="2000"/>
              <a:buFont typeface="Cambria"/>
              <a:buChar char="●"/>
            </a:pPr>
            <a:r>
              <a:rPr lang="en-US" sz="2000" dirty="0">
                <a:solidFill>
                  <a:schemeClr val="dk1"/>
                </a:solidFill>
                <a:highlight>
                  <a:srgbClr val="FFFFFF"/>
                </a:highlight>
                <a:latin typeface="Cambria"/>
                <a:ea typeface="Cambria"/>
                <a:cs typeface="Cambria"/>
                <a:sym typeface="Cambria"/>
              </a:rPr>
              <a:t>Relate the material to something you do outside of class</a:t>
            </a:r>
            <a:endParaRPr sz="2000" dirty="0">
              <a:latin typeface="Cambria"/>
              <a:ea typeface="Cambria"/>
              <a:cs typeface="Cambria"/>
              <a:sym typeface="Cambria"/>
            </a:endParaRPr>
          </a:p>
          <a:p>
            <a:pPr marL="457200" marR="0" lvl="0" indent="-355600" algn="l" rtl="0">
              <a:lnSpc>
                <a:spcPct val="100000"/>
              </a:lnSpc>
              <a:spcBef>
                <a:spcPts val="0"/>
              </a:spcBef>
              <a:spcAft>
                <a:spcPts val="0"/>
              </a:spcAft>
              <a:buSzPts val="2000"/>
              <a:buFont typeface="Cambria"/>
              <a:buChar char="●"/>
            </a:pPr>
            <a:r>
              <a:rPr lang="en-US" sz="2000" dirty="0">
                <a:latin typeface="Cambria"/>
                <a:ea typeface="Cambria"/>
                <a:cs typeface="Cambria"/>
                <a:sym typeface="Cambria"/>
              </a:rPr>
              <a:t>Create!</a:t>
            </a:r>
            <a:endParaRPr sz="2000" dirty="0">
              <a:latin typeface="Cambria"/>
              <a:ea typeface="Cambria"/>
              <a:cs typeface="Cambria"/>
              <a:sym typeface="Cambria"/>
            </a:endParaRPr>
          </a:p>
          <a:p>
            <a:pPr marL="457200" marR="0" lvl="0" indent="-355600" algn="l" rtl="0">
              <a:lnSpc>
                <a:spcPct val="100000"/>
              </a:lnSpc>
              <a:spcBef>
                <a:spcPts val="0"/>
              </a:spcBef>
              <a:spcAft>
                <a:spcPts val="0"/>
              </a:spcAft>
              <a:buClr>
                <a:schemeClr val="dk1"/>
              </a:buClr>
              <a:buSzPts val="2000"/>
              <a:buFont typeface="Cambria"/>
              <a:buChar char="●"/>
            </a:pPr>
            <a:r>
              <a:rPr lang="en-US" sz="2000" i="0" u="none" strike="noStrike" cap="none" dirty="0">
                <a:solidFill>
                  <a:schemeClr val="dk1"/>
                </a:solidFill>
                <a:highlight>
                  <a:srgbClr val="FFFFFF"/>
                </a:highlight>
                <a:latin typeface="Cambria"/>
                <a:ea typeface="Cambria"/>
                <a:cs typeface="Cambria"/>
                <a:sym typeface="Cambria"/>
              </a:rPr>
              <a:t>Pace, exercise, tap while studying </a:t>
            </a:r>
            <a:endParaRPr sz="2000" i="0" u="none" strike="noStrike" cap="none"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endParaRPr sz="2000"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endParaRPr sz="2000"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0"/>
              </a:spcBef>
              <a:spcAft>
                <a:spcPts val="0"/>
              </a:spcAft>
              <a:buNone/>
            </a:pPr>
            <a:r>
              <a:rPr lang="en-US" sz="2000" dirty="0">
                <a:solidFill>
                  <a:schemeClr val="dk1"/>
                </a:solidFill>
                <a:highlight>
                  <a:srgbClr val="FFFFFF"/>
                </a:highlight>
                <a:latin typeface="Cambria"/>
                <a:ea typeface="Cambria"/>
                <a:cs typeface="Cambria"/>
                <a:sym typeface="Cambria"/>
              </a:rPr>
              <a:t>Resource: </a:t>
            </a:r>
            <a:r>
              <a:rPr lang="en-US" sz="1600" u="sng" dirty="0">
                <a:solidFill>
                  <a:schemeClr val="dk1"/>
                </a:solidFill>
                <a:highlight>
                  <a:schemeClr val="lt1"/>
                </a:highlight>
                <a:latin typeface="Cambria"/>
                <a:ea typeface="Cambria"/>
                <a:cs typeface="Cambria"/>
                <a:sym typeface="Cambria"/>
                <a:hlinkClick r:id="rId3">
                  <a:extLst>
                    <a:ext uri="{A12FA001-AC4F-418D-AE19-62706E023703}">
                      <ahyp:hlinkClr xmlns:ahyp="http://schemas.microsoft.com/office/drawing/2018/hyperlinkcolor" val="tx"/>
                    </a:ext>
                  </a:extLst>
                </a:hlinkClick>
              </a:rPr>
              <a:t>https://tutoringwithatwist.ca/vark-learning-styles/</a:t>
            </a:r>
            <a:endParaRPr sz="2000" dirty="0">
              <a:solidFill>
                <a:schemeClr val="dk1"/>
              </a:solidFill>
              <a:highlight>
                <a:srgbClr val="FFFFFF"/>
              </a:highlight>
              <a:latin typeface="Cambria"/>
              <a:ea typeface="Cambria"/>
              <a:cs typeface="Cambria"/>
              <a:sym typeface="Cambria"/>
            </a:endParaRPr>
          </a:p>
          <a:p>
            <a:pPr marL="0" marR="0" lvl="0" indent="0" algn="l" rtl="0">
              <a:lnSpc>
                <a:spcPct val="100000"/>
              </a:lnSpc>
              <a:spcBef>
                <a:spcPts val="160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1562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Learning Style Cheat Sheet</a:t>
            </a: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graphicFrame>
        <p:nvGraphicFramePr>
          <p:cNvPr id="7" name="Google Shape;253;p33">
            <a:extLst>
              <a:ext uri="{FF2B5EF4-FFF2-40B4-BE49-F238E27FC236}">
                <a16:creationId xmlns:a16="http://schemas.microsoft.com/office/drawing/2014/main" id="{DD5D75FE-A92C-D843-88C6-7203AF82A2F0}"/>
              </a:ext>
            </a:extLst>
          </p:cNvPr>
          <p:cNvGraphicFramePr/>
          <p:nvPr>
            <p:extLst>
              <p:ext uri="{D42A27DB-BD31-4B8C-83A1-F6EECF244321}">
                <p14:modId xmlns:p14="http://schemas.microsoft.com/office/powerpoint/2010/main" val="4210278738"/>
              </p:ext>
            </p:extLst>
          </p:nvPr>
        </p:nvGraphicFramePr>
        <p:xfrm>
          <a:off x="2080656" y="2120240"/>
          <a:ext cx="7239000" cy="411465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sz="1500" b="1" dirty="0">
                          <a:latin typeface="Cambria"/>
                          <a:ea typeface="Cambria"/>
                          <a:cs typeface="Cambria"/>
                          <a:sym typeface="Cambria"/>
                        </a:rPr>
                        <a:t>Visual Learner</a:t>
                      </a:r>
                      <a:endParaRPr sz="1500" b="1"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b="1" dirty="0">
                          <a:latin typeface="Cambria"/>
                          <a:ea typeface="Cambria"/>
                          <a:cs typeface="Cambria"/>
                          <a:sym typeface="Cambria"/>
                        </a:rPr>
                        <a:t>Auditory Learner</a:t>
                      </a:r>
                      <a:endParaRPr sz="1500" b="1"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b="1" dirty="0">
                          <a:latin typeface="Cambria"/>
                          <a:ea typeface="Cambria"/>
                          <a:cs typeface="Cambria"/>
                          <a:sym typeface="Cambria"/>
                        </a:rPr>
                        <a:t>Kinesthetic Learner</a:t>
                      </a:r>
                      <a:endParaRPr sz="1500" b="1" dirty="0">
                        <a:latin typeface="Cambria"/>
                        <a:ea typeface="Cambria"/>
                        <a:cs typeface="Cambria"/>
                        <a:sym typeface="Cambria"/>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500" dirty="0">
                          <a:latin typeface="Cambria"/>
                          <a:ea typeface="Cambria"/>
                          <a:cs typeface="Cambria"/>
                          <a:sym typeface="Cambria"/>
                        </a:rPr>
                        <a:t>Learn by seeing and looking</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Sit where they can hear but needn’t pay attention to what is happening in front.</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Need to be active and take frequent breaks.</a:t>
                      </a:r>
                      <a:endParaRPr sz="1500" dirty="0">
                        <a:latin typeface="Cambria"/>
                        <a:ea typeface="Cambria"/>
                        <a:cs typeface="Cambria"/>
                        <a:sym typeface="Cambri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500" dirty="0">
                          <a:latin typeface="Cambria"/>
                          <a:ea typeface="Cambria"/>
                          <a:cs typeface="Cambria"/>
                          <a:sym typeface="Cambria"/>
                        </a:rPr>
                        <a:t>Often close their eyes to visualize or remember something.</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Hum or talk to themselves or others when bored.</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Speak with their hands and with gestures.</a:t>
                      </a:r>
                      <a:endParaRPr sz="1500" dirty="0">
                        <a:latin typeface="Cambria"/>
                        <a:ea typeface="Cambria"/>
                        <a:cs typeface="Cambria"/>
                        <a:sym typeface="Cambri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500" dirty="0">
                          <a:latin typeface="Cambria"/>
                          <a:ea typeface="Cambria"/>
                          <a:cs typeface="Cambria"/>
                          <a:sym typeface="Cambria"/>
                        </a:rPr>
                        <a:t>Like to see what they are doing.</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Acquire knowledge by reading aloud.</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Remember what was done but having difficulty recalling what was said or seen.</a:t>
                      </a:r>
                      <a:endParaRPr sz="1500" dirty="0">
                        <a:latin typeface="Cambria"/>
                        <a:ea typeface="Cambria"/>
                        <a:cs typeface="Cambria"/>
                        <a:sym typeface="Cambria"/>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500" dirty="0">
                          <a:latin typeface="Cambria"/>
                          <a:ea typeface="Cambria"/>
                          <a:cs typeface="Cambria"/>
                          <a:sym typeface="Cambria"/>
                        </a:rPr>
                        <a:t>Benefit from illustrations and presentations that use color.</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Remember by verbalizing lessons to themselves.</a:t>
                      </a:r>
                      <a:endParaRPr sz="1500" dirty="0">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US" sz="1500" dirty="0">
                          <a:latin typeface="Cambria"/>
                          <a:ea typeface="Cambria"/>
                          <a:cs typeface="Cambria"/>
                          <a:sym typeface="Cambria"/>
                        </a:rPr>
                        <a:t>Rely on what they can directly experience or perform.</a:t>
                      </a:r>
                      <a:endParaRPr sz="1500" dirty="0">
                        <a:latin typeface="Cambria"/>
                        <a:ea typeface="Cambria"/>
                        <a:cs typeface="Cambria"/>
                        <a:sym typeface="Cambria"/>
                      </a:endParaRPr>
                    </a:p>
                  </a:txBody>
                  <a:tcPr marL="91425" marR="91425" marT="91425" marB="914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97657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Identify Your Student’s Learning Styles and Strengths</a:t>
            </a:r>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10295906" cy="3518912"/>
          </a:xfrm>
          <a:prstGeom prst="rect">
            <a:avLst/>
          </a:prstGeom>
          <a:noFill/>
        </p:spPr>
        <p:txBody>
          <a:bodyPr wrap="square" rtlCol="0">
            <a:spAutoFit/>
          </a:bodyPr>
          <a:lstStyle/>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Your student is an individual. </a:t>
            </a:r>
          </a:p>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Your student learns in their own way. </a:t>
            </a:r>
          </a:p>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Your student have their own interests.</a:t>
            </a:r>
          </a:p>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Your student  has their own unique way of operating in the world around you. </a:t>
            </a:r>
            <a:endParaRPr lang="en-US" sz="2400" dirty="0"/>
          </a:p>
          <a:p>
            <a:pPr lvl="0">
              <a:spcBef>
                <a:spcPts val="1600"/>
              </a:spcBef>
              <a:buClr>
                <a:schemeClr val="dk1"/>
              </a:buClr>
              <a:buSzPts val="1800"/>
            </a:pPr>
            <a:endParaRPr lang="en-US" sz="2800" dirty="0">
              <a:solidFill>
                <a:schemeClr val="dk1"/>
              </a:solidFill>
              <a:latin typeface="Cambria"/>
              <a:ea typeface="Cambria"/>
              <a:cs typeface="Cambria"/>
              <a:sym typeface="Cambria"/>
            </a:endParaRPr>
          </a:p>
          <a:p>
            <a:pPr lvl="0">
              <a:spcBef>
                <a:spcPts val="1600"/>
              </a:spcBef>
              <a:buClr>
                <a:schemeClr val="dk1"/>
              </a:buClr>
              <a:buSzPts val="1800"/>
            </a:pPr>
            <a:r>
              <a:rPr lang="en-US" sz="2800" dirty="0">
                <a:solidFill>
                  <a:schemeClr val="dk1"/>
                </a:solidFill>
                <a:latin typeface="Cambria"/>
                <a:ea typeface="Cambria"/>
                <a:cs typeface="Cambria"/>
                <a:sym typeface="Cambria"/>
              </a:rPr>
              <a:t>Let’s dig deeper! </a:t>
            </a:r>
            <a:endParaRPr lang="en-US" sz="2400" dirty="0"/>
          </a:p>
        </p:txBody>
      </p:sp>
      <p:pic>
        <p:nvPicPr>
          <p:cNvPr id="7" name="Google Shape;186;p24">
            <a:extLst>
              <a:ext uri="{FF2B5EF4-FFF2-40B4-BE49-F238E27FC236}">
                <a16:creationId xmlns:a16="http://schemas.microsoft.com/office/drawing/2014/main" id="{0392828B-1885-0C46-B136-4EEEB5E69932}"/>
              </a:ext>
            </a:extLst>
          </p:cNvPr>
          <p:cNvPicPr preferRelativeResize="0"/>
          <p:nvPr/>
        </p:nvPicPr>
        <p:blipFill>
          <a:blip r:embed="rId3">
            <a:alphaModFix/>
          </a:blip>
          <a:stretch>
            <a:fillRect/>
          </a:stretch>
        </p:blipFill>
        <p:spPr>
          <a:xfrm>
            <a:off x="6400530" y="3750244"/>
            <a:ext cx="3853625" cy="2637775"/>
          </a:xfrm>
          <a:prstGeom prst="rect">
            <a:avLst/>
          </a:prstGeom>
          <a:noFill/>
          <a:ln>
            <a:noFill/>
          </a:ln>
        </p:spPr>
      </p:pic>
    </p:spTree>
    <p:extLst>
      <p:ext uri="{BB962C8B-B14F-4D97-AF65-F5344CB8AC3E}">
        <p14:creationId xmlns:p14="http://schemas.microsoft.com/office/powerpoint/2010/main" val="299399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3" name="Rectangle 2">
            <a:extLst>
              <a:ext uri="{FF2B5EF4-FFF2-40B4-BE49-F238E27FC236}">
                <a16:creationId xmlns:a16="http://schemas.microsoft.com/office/drawing/2014/main" id="{99D95247-9F9B-354B-95F5-CE593F46E8C2}"/>
              </a:ext>
            </a:extLst>
          </p:cNvPr>
          <p:cNvSpPr/>
          <p:nvPr/>
        </p:nvSpPr>
        <p:spPr>
          <a:xfrm>
            <a:off x="1819433" y="911761"/>
            <a:ext cx="7918944" cy="646331"/>
          </a:xfrm>
          <a:prstGeom prst="rect">
            <a:avLst/>
          </a:prstGeom>
        </p:spPr>
        <p:txBody>
          <a:bodyPr wrap="square">
            <a:spAutoFit/>
          </a:bodyPr>
          <a:lstStyle/>
          <a:p>
            <a:r>
              <a:rPr lang="en-US" sz="3600" b="1" dirty="0">
                <a:solidFill>
                  <a:schemeClr val="dk1"/>
                </a:solidFill>
                <a:latin typeface="Cambria"/>
                <a:sym typeface="Cambria"/>
              </a:rPr>
              <a:t>Takeaways</a:t>
            </a:r>
            <a:endParaRPr lang="en-US" sz="3600" b="1" dirty="0"/>
          </a:p>
        </p:txBody>
      </p:sp>
      <p:sp>
        <p:nvSpPr>
          <p:cNvPr id="11" name="Google Shape;276;p36">
            <a:extLst>
              <a:ext uri="{FF2B5EF4-FFF2-40B4-BE49-F238E27FC236}">
                <a16:creationId xmlns:a16="http://schemas.microsoft.com/office/drawing/2014/main" id="{7E4CC42E-5A21-D847-A586-E7435C77FB6A}"/>
              </a:ext>
            </a:extLst>
          </p:cNvPr>
          <p:cNvSpPr txBox="1"/>
          <p:nvPr/>
        </p:nvSpPr>
        <p:spPr>
          <a:xfrm>
            <a:off x="1819433" y="1768694"/>
            <a:ext cx="7867650"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mbria"/>
              <a:buNone/>
            </a:pPr>
            <a:r>
              <a:rPr lang="en-US" sz="3000" dirty="0">
                <a:solidFill>
                  <a:schemeClr val="dk1"/>
                </a:solidFill>
                <a:latin typeface="Cambria"/>
                <a:ea typeface="Cambria"/>
                <a:cs typeface="Cambria"/>
                <a:sym typeface="Cambria"/>
              </a:rPr>
              <a:t>Once you have this information on your students, how will it be most useful to you? </a:t>
            </a:r>
            <a:endParaRPr sz="2600" dirty="0"/>
          </a:p>
          <a:p>
            <a:pPr marL="0" marR="0" lvl="0" indent="0" algn="l" rtl="0">
              <a:lnSpc>
                <a:spcPct val="100000"/>
              </a:lnSpc>
              <a:spcBef>
                <a:spcPts val="0"/>
              </a:spcBef>
              <a:spcAft>
                <a:spcPts val="0"/>
              </a:spcAft>
              <a:buClr>
                <a:schemeClr val="dk1"/>
              </a:buClr>
              <a:buSzPts val="1800"/>
              <a:buFont typeface="Arial"/>
              <a:buNone/>
            </a:pPr>
            <a:endParaRPr sz="18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pic>
        <p:nvPicPr>
          <p:cNvPr id="12" name="Google Shape;278;p36">
            <a:extLst>
              <a:ext uri="{FF2B5EF4-FFF2-40B4-BE49-F238E27FC236}">
                <a16:creationId xmlns:a16="http://schemas.microsoft.com/office/drawing/2014/main" id="{BCB32BCC-AE64-764E-A3ED-788CE9F6CDEC}"/>
              </a:ext>
            </a:extLst>
          </p:cNvPr>
          <p:cNvPicPr preferRelativeResize="0"/>
          <p:nvPr/>
        </p:nvPicPr>
        <p:blipFill>
          <a:blip r:embed="rId3">
            <a:alphaModFix/>
          </a:blip>
          <a:stretch>
            <a:fillRect/>
          </a:stretch>
        </p:blipFill>
        <p:spPr>
          <a:xfrm>
            <a:off x="4239755" y="3429000"/>
            <a:ext cx="4120473" cy="2651166"/>
          </a:xfrm>
          <a:prstGeom prst="rect">
            <a:avLst/>
          </a:prstGeom>
          <a:noFill/>
          <a:ln>
            <a:noFill/>
          </a:ln>
        </p:spPr>
      </p:pic>
    </p:spTree>
    <p:extLst>
      <p:ext uri="{BB962C8B-B14F-4D97-AF65-F5344CB8AC3E}">
        <p14:creationId xmlns:p14="http://schemas.microsoft.com/office/powerpoint/2010/main" val="4001194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3" name="Rectangle 2">
            <a:extLst>
              <a:ext uri="{FF2B5EF4-FFF2-40B4-BE49-F238E27FC236}">
                <a16:creationId xmlns:a16="http://schemas.microsoft.com/office/drawing/2014/main" id="{99D95247-9F9B-354B-95F5-CE593F46E8C2}"/>
              </a:ext>
            </a:extLst>
          </p:cNvPr>
          <p:cNvSpPr/>
          <p:nvPr/>
        </p:nvSpPr>
        <p:spPr>
          <a:xfrm>
            <a:off x="1819433" y="911761"/>
            <a:ext cx="7918944" cy="646331"/>
          </a:xfrm>
          <a:prstGeom prst="rect">
            <a:avLst/>
          </a:prstGeom>
        </p:spPr>
        <p:txBody>
          <a:bodyPr wrap="square">
            <a:spAutoFit/>
          </a:bodyPr>
          <a:lstStyle/>
          <a:p>
            <a:r>
              <a:rPr lang="en-US" sz="3600" b="1" dirty="0">
                <a:solidFill>
                  <a:schemeClr val="dk1"/>
                </a:solidFill>
                <a:latin typeface="Cambria"/>
                <a:sym typeface="Cambria"/>
              </a:rPr>
              <a:t>Create Your Own Goals</a:t>
            </a:r>
            <a:endParaRPr lang="en-US" sz="3600" b="1" dirty="0"/>
          </a:p>
        </p:txBody>
      </p:sp>
      <p:sp>
        <p:nvSpPr>
          <p:cNvPr id="9" name="Google Shape;284;p37">
            <a:extLst>
              <a:ext uri="{FF2B5EF4-FFF2-40B4-BE49-F238E27FC236}">
                <a16:creationId xmlns:a16="http://schemas.microsoft.com/office/drawing/2014/main" id="{4A77108E-B3AF-9C43-B98C-5E7F43D28050}"/>
              </a:ext>
            </a:extLst>
          </p:cNvPr>
          <p:cNvSpPr txBox="1"/>
          <p:nvPr/>
        </p:nvSpPr>
        <p:spPr>
          <a:xfrm>
            <a:off x="1819433" y="1768694"/>
            <a:ext cx="7867800" cy="14979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chemeClr val="dk1"/>
              </a:buClr>
              <a:buSzPts val="2600"/>
              <a:buFont typeface="Cambria"/>
              <a:buChar char="●"/>
            </a:pPr>
            <a:r>
              <a:rPr lang="en-US" sz="2600" b="0" i="0" u="none" strike="noStrike" cap="none" dirty="0">
                <a:solidFill>
                  <a:schemeClr val="dk1"/>
                </a:solidFill>
                <a:highlight>
                  <a:srgbClr val="FFFFFF"/>
                </a:highlight>
                <a:latin typeface="Cambria"/>
                <a:ea typeface="Cambria"/>
                <a:cs typeface="Cambria"/>
                <a:sym typeface="Cambria"/>
              </a:rPr>
              <a:t>Using the information</a:t>
            </a:r>
            <a:r>
              <a:rPr lang="en-US" sz="2600" dirty="0">
                <a:solidFill>
                  <a:schemeClr val="dk1"/>
                </a:solidFill>
                <a:highlight>
                  <a:srgbClr val="FFFFFF"/>
                </a:highlight>
                <a:latin typeface="Cambria"/>
                <a:ea typeface="Cambria"/>
                <a:cs typeface="Cambria"/>
                <a:sym typeface="Cambria"/>
              </a:rPr>
              <a:t> that </a:t>
            </a:r>
            <a:r>
              <a:rPr lang="en-US" sz="2600" b="0" i="0" u="none" strike="noStrike" cap="none" dirty="0">
                <a:solidFill>
                  <a:schemeClr val="dk1"/>
                </a:solidFill>
                <a:highlight>
                  <a:srgbClr val="FFFFFF"/>
                </a:highlight>
                <a:latin typeface="Cambria"/>
                <a:ea typeface="Cambria"/>
                <a:cs typeface="Cambria"/>
                <a:sym typeface="Cambria"/>
              </a:rPr>
              <a:t>you have about your student - how are you going to best educate them?</a:t>
            </a:r>
            <a:endParaRPr sz="2000" dirty="0"/>
          </a:p>
          <a:p>
            <a:pPr marL="457200" marR="0" lvl="0" indent="-393700" algn="l" rtl="0">
              <a:lnSpc>
                <a:spcPct val="100000"/>
              </a:lnSpc>
              <a:spcBef>
                <a:spcPts val="0"/>
              </a:spcBef>
              <a:spcAft>
                <a:spcPts val="0"/>
              </a:spcAft>
              <a:buClr>
                <a:schemeClr val="dk1"/>
              </a:buClr>
              <a:buSzPts val="2600"/>
              <a:buFont typeface="Cambria"/>
              <a:buChar char="●"/>
            </a:pPr>
            <a:r>
              <a:rPr lang="en-US" sz="2600" b="0" i="0" u="none" strike="noStrike" cap="none" dirty="0">
                <a:solidFill>
                  <a:schemeClr val="dk1"/>
                </a:solidFill>
                <a:highlight>
                  <a:srgbClr val="FFFFFF"/>
                </a:highlight>
                <a:latin typeface="Cambria"/>
                <a:ea typeface="Cambria"/>
                <a:cs typeface="Cambria"/>
                <a:sym typeface="Cambria"/>
              </a:rPr>
              <a:t>Write down 3-4 strategies you are going to implement in the process. </a:t>
            </a:r>
            <a:endParaRPr sz="2000" dirty="0"/>
          </a:p>
          <a:p>
            <a:pPr marL="457200" marR="0" lvl="0" indent="-393700" algn="l" rtl="0">
              <a:lnSpc>
                <a:spcPct val="100000"/>
              </a:lnSpc>
              <a:spcBef>
                <a:spcPts val="0"/>
              </a:spcBef>
              <a:spcAft>
                <a:spcPts val="0"/>
              </a:spcAft>
              <a:buClr>
                <a:schemeClr val="dk1"/>
              </a:buClr>
              <a:buSzPts val="2600"/>
              <a:buFont typeface="Cambria"/>
              <a:buChar char="●"/>
            </a:pPr>
            <a:r>
              <a:rPr lang="en-US" sz="2600" dirty="0">
                <a:solidFill>
                  <a:schemeClr val="dk1"/>
                </a:solidFill>
                <a:latin typeface="Cambria"/>
                <a:ea typeface="Cambria"/>
                <a:cs typeface="Cambria"/>
                <a:sym typeface="Cambria"/>
              </a:rPr>
              <a:t>Once you have more information, think about how that’s going to inform our teaching.</a:t>
            </a:r>
            <a:endParaRPr sz="2600" dirty="0">
              <a:solidFill>
                <a:schemeClr val="dk1"/>
              </a:solidFill>
              <a:latin typeface="Cambria"/>
              <a:ea typeface="Cambria"/>
              <a:cs typeface="Cambria"/>
              <a:sym typeface="Cambria"/>
            </a:endParaRPr>
          </a:p>
        </p:txBody>
      </p:sp>
      <p:pic>
        <p:nvPicPr>
          <p:cNvPr id="10" name="Google Shape;286;p37">
            <a:extLst>
              <a:ext uri="{FF2B5EF4-FFF2-40B4-BE49-F238E27FC236}">
                <a16:creationId xmlns:a16="http://schemas.microsoft.com/office/drawing/2014/main" id="{D37D1ED6-184E-8941-B8E6-782A701E10FF}"/>
              </a:ext>
            </a:extLst>
          </p:cNvPr>
          <p:cNvPicPr preferRelativeResize="0"/>
          <p:nvPr/>
        </p:nvPicPr>
        <p:blipFill>
          <a:blip r:embed="rId3">
            <a:alphaModFix/>
          </a:blip>
          <a:stretch>
            <a:fillRect/>
          </a:stretch>
        </p:blipFill>
        <p:spPr>
          <a:xfrm>
            <a:off x="4486810" y="4496915"/>
            <a:ext cx="3368799" cy="1926250"/>
          </a:xfrm>
          <a:prstGeom prst="rect">
            <a:avLst/>
          </a:prstGeom>
          <a:noFill/>
          <a:ln>
            <a:noFill/>
          </a:ln>
        </p:spPr>
      </p:pic>
    </p:spTree>
    <p:extLst>
      <p:ext uri="{BB962C8B-B14F-4D97-AF65-F5344CB8AC3E}">
        <p14:creationId xmlns:p14="http://schemas.microsoft.com/office/powerpoint/2010/main" val="131308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br>
              <a:rPr lang="en-US" sz="4000"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3" name="Rectangle 2">
            <a:extLst>
              <a:ext uri="{FF2B5EF4-FFF2-40B4-BE49-F238E27FC236}">
                <a16:creationId xmlns:a16="http://schemas.microsoft.com/office/drawing/2014/main" id="{99D95247-9F9B-354B-95F5-CE593F46E8C2}"/>
              </a:ext>
            </a:extLst>
          </p:cNvPr>
          <p:cNvSpPr/>
          <p:nvPr/>
        </p:nvSpPr>
        <p:spPr>
          <a:xfrm>
            <a:off x="1819433" y="911761"/>
            <a:ext cx="7918944" cy="1200329"/>
          </a:xfrm>
          <a:prstGeom prst="rect">
            <a:avLst/>
          </a:prstGeom>
        </p:spPr>
        <p:txBody>
          <a:bodyPr wrap="square">
            <a:spAutoFit/>
          </a:bodyPr>
          <a:lstStyle/>
          <a:p>
            <a:r>
              <a:rPr lang="en-US" sz="3600" b="1" dirty="0">
                <a:solidFill>
                  <a:srgbClr val="000000"/>
                </a:solidFill>
                <a:latin typeface="Cambria"/>
                <a:ea typeface="Cambria"/>
                <a:cs typeface="Cambria"/>
                <a:sym typeface="Cambria"/>
              </a:rPr>
              <a:t>Unit 2: Teaching Trope and Hebrew to Diverse Learners</a:t>
            </a:r>
            <a:endParaRPr lang="en-US" sz="3600" b="1" dirty="0"/>
          </a:p>
        </p:txBody>
      </p:sp>
      <p:pic>
        <p:nvPicPr>
          <p:cNvPr id="11" name="Google Shape;294;p38">
            <a:extLst>
              <a:ext uri="{FF2B5EF4-FFF2-40B4-BE49-F238E27FC236}">
                <a16:creationId xmlns:a16="http://schemas.microsoft.com/office/drawing/2014/main" id="{1EDA27B1-2A34-1F46-A616-EB8C1DC6197C}"/>
              </a:ext>
            </a:extLst>
          </p:cNvPr>
          <p:cNvPicPr preferRelativeResize="0"/>
          <p:nvPr/>
        </p:nvPicPr>
        <p:blipFill>
          <a:blip r:embed="rId3">
            <a:alphaModFix/>
          </a:blip>
          <a:stretch>
            <a:fillRect/>
          </a:stretch>
        </p:blipFill>
        <p:spPr>
          <a:xfrm>
            <a:off x="3588027" y="2223068"/>
            <a:ext cx="6150350" cy="4079000"/>
          </a:xfrm>
          <a:prstGeom prst="rect">
            <a:avLst/>
          </a:prstGeom>
          <a:noFill/>
          <a:ln>
            <a:noFill/>
          </a:ln>
        </p:spPr>
      </p:pic>
    </p:spTree>
    <p:extLst>
      <p:ext uri="{BB962C8B-B14F-4D97-AF65-F5344CB8AC3E}">
        <p14:creationId xmlns:p14="http://schemas.microsoft.com/office/powerpoint/2010/main" val="3496646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2 -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8970600" y="3436875"/>
            <a:ext cx="2319375" cy="2456616"/>
          </a:xfrm>
          <a:prstGeom prst="rect">
            <a:avLst/>
          </a:prstGeom>
          <a:noFill/>
          <a:ln>
            <a:noFill/>
          </a:ln>
        </p:spPr>
      </p:pic>
      <p:sp>
        <p:nvSpPr>
          <p:cNvPr id="9" name="TextBox 8">
            <a:extLst>
              <a:ext uri="{FF2B5EF4-FFF2-40B4-BE49-F238E27FC236}">
                <a16:creationId xmlns:a16="http://schemas.microsoft.com/office/drawing/2014/main" id="{FA646F4E-B016-E745-A73A-30BD291876F4}"/>
              </a:ext>
            </a:extLst>
          </p:cNvPr>
          <p:cNvSpPr txBox="1"/>
          <p:nvPr/>
        </p:nvSpPr>
        <p:spPr>
          <a:xfrm>
            <a:off x="1524000" y="1977904"/>
            <a:ext cx="10295906" cy="1815882"/>
          </a:xfrm>
          <a:prstGeom prst="rect">
            <a:avLst/>
          </a:prstGeom>
          <a:noFill/>
        </p:spPr>
        <p:txBody>
          <a:bodyPr wrap="square" rtlCol="0">
            <a:spAutoFit/>
          </a:bodyPr>
          <a:lstStyle/>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There is more than one way to teach Hebrew and trope to a student.</a:t>
            </a:r>
          </a:p>
          <a:p>
            <a:pPr marL="457200" lvl="0" indent="-387350">
              <a:buClr>
                <a:schemeClr val="dk1"/>
              </a:buClr>
              <a:buSzPts val="2500"/>
              <a:buFont typeface="Cambria"/>
              <a:buChar char="●"/>
            </a:pPr>
            <a:r>
              <a:rPr lang="en-US" sz="2800" dirty="0">
                <a:solidFill>
                  <a:schemeClr val="dk1"/>
                </a:solidFill>
                <a:latin typeface="Cambria"/>
                <a:ea typeface="Cambria"/>
                <a:cs typeface="Cambria"/>
                <a:sym typeface="Cambria"/>
              </a:rPr>
              <a:t>Exploring various options will allow you to meet the needs of each student.</a:t>
            </a:r>
            <a:endParaRPr lang="en-US" sz="2400" dirty="0"/>
          </a:p>
        </p:txBody>
      </p:sp>
    </p:spTree>
    <p:extLst>
      <p:ext uri="{BB962C8B-B14F-4D97-AF65-F5344CB8AC3E}">
        <p14:creationId xmlns:p14="http://schemas.microsoft.com/office/powerpoint/2010/main" val="1038349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Traditional Approach</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7" name="Google Shape;312;p40">
            <a:extLst>
              <a:ext uri="{FF2B5EF4-FFF2-40B4-BE49-F238E27FC236}">
                <a16:creationId xmlns:a16="http://schemas.microsoft.com/office/drawing/2014/main" id="{BD9037C3-5FFF-0A48-826E-6CE7DD9B1FFC}"/>
              </a:ext>
            </a:extLst>
          </p:cNvPr>
          <p:cNvPicPr preferRelativeResize="0"/>
          <p:nvPr/>
        </p:nvPicPr>
        <p:blipFill rotWithShape="1">
          <a:blip r:embed="rId3">
            <a:alphaModFix/>
          </a:blip>
          <a:srcRect l="2771" t="17457" b="18406"/>
          <a:stretch/>
        </p:blipFill>
        <p:spPr>
          <a:xfrm>
            <a:off x="7144981" y="2153706"/>
            <a:ext cx="3336439" cy="510000"/>
          </a:xfrm>
          <a:prstGeom prst="rect">
            <a:avLst/>
          </a:prstGeom>
          <a:noFill/>
          <a:ln>
            <a:noFill/>
          </a:ln>
        </p:spPr>
      </p:pic>
      <p:pic>
        <p:nvPicPr>
          <p:cNvPr id="11" name="Google Shape;313;p40">
            <a:extLst>
              <a:ext uri="{FF2B5EF4-FFF2-40B4-BE49-F238E27FC236}">
                <a16:creationId xmlns:a16="http://schemas.microsoft.com/office/drawing/2014/main" id="{709529D9-C0D3-CD49-BEF3-8210E4BAC700}"/>
              </a:ext>
            </a:extLst>
          </p:cNvPr>
          <p:cNvPicPr preferRelativeResize="0"/>
          <p:nvPr/>
        </p:nvPicPr>
        <p:blipFill rotWithShape="1">
          <a:blip r:embed="rId4">
            <a:alphaModFix/>
          </a:blip>
          <a:srcRect t="10447" b="12278"/>
          <a:stretch/>
        </p:blipFill>
        <p:spPr>
          <a:xfrm>
            <a:off x="5466698" y="2831834"/>
            <a:ext cx="5104051" cy="510000"/>
          </a:xfrm>
          <a:prstGeom prst="rect">
            <a:avLst/>
          </a:prstGeom>
          <a:noFill/>
          <a:ln>
            <a:noFill/>
          </a:ln>
        </p:spPr>
      </p:pic>
      <p:pic>
        <p:nvPicPr>
          <p:cNvPr id="12" name="Google Shape;310;p40">
            <a:extLst>
              <a:ext uri="{FF2B5EF4-FFF2-40B4-BE49-F238E27FC236}">
                <a16:creationId xmlns:a16="http://schemas.microsoft.com/office/drawing/2014/main" id="{76744C7C-961B-8642-B556-8FF43F54C979}"/>
              </a:ext>
            </a:extLst>
          </p:cNvPr>
          <p:cNvPicPr preferRelativeResize="0"/>
          <p:nvPr/>
        </p:nvPicPr>
        <p:blipFill rotWithShape="1">
          <a:blip r:embed="rId5">
            <a:alphaModFix/>
          </a:blip>
          <a:srcRect l="3138" t="12049"/>
          <a:stretch/>
        </p:blipFill>
        <p:spPr>
          <a:xfrm>
            <a:off x="2743200" y="3351570"/>
            <a:ext cx="7924800" cy="686957"/>
          </a:xfrm>
          <a:prstGeom prst="rect">
            <a:avLst/>
          </a:prstGeom>
          <a:noFill/>
          <a:ln>
            <a:noFill/>
          </a:ln>
        </p:spPr>
      </p:pic>
      <p:pic>
        <p:nvPicPr>
          <p:cNvPr id="13" name="Google Shape;311;p40">
            <a:extLst>
              <a:ext uri="{FF2B5EF4-FFF2-40B4-BE49-F238E27FC236}">
                <a16:creationId xmlns:a16="http://schemas.microsoft.com/office/drawing/2014/main" id="{3D42606F-77CA-0E43-83B5-0438106FFDEF}"/>
              </a:ext>
            </a:extLst>
          </p:cNvPr>
          <p:cNvPicPr preferRelativeResize="0"/>
          <p:nvPr/>
        </p:nvPicPr>
        <p:blipFill rotWithShape="1">
          <a:blip r:embed="rId6">
            <a:alphaModFix/>
          </a:blip>
          <a:srcRect l="1332" b="21611"/>
          <a:stretch/>
        </p:blipFill>
        <p:spPr>
          <a:xfrm>
            <a:off x="2743200" y="4085327"/>
            <a:ext cx="8033101" cy="575700"/>
          </a:xfrm>
          <a:prstGeom prst="rect">
            <a:avLst/>
          </a:prstGeom>
          <a:noFill/>
          <a:ln>
            <a:noFill/>
          </a:ln>
        </p:spPr>
      </p:pic>
      <p:sp>
        <p:nvSpPr>
          <p:cNvPr id="14" name="Google Shape;315;p40">
            <a:extLst>
              <a:ext uri="{FF2B5EF4-FFF2-40B4-BE49-F238E27FC236}">
                <a16:creationId xmlns:a16="http://schemas.microsoft.com/office/drawing/2014/main" id="{A60F435D-D625-AE49-93BC-0DC4B752EB87}"/>
              </a:ext>
            </a:extLst>
          </p:cNvPr>
          <p:cNvSpPr txBox="1"/>
          <p:nvPr/>
        </p:nvSpPr>
        <p:spPr>
          <a:xfrm>
            <a:off x="1754027" y="5347841"/>
            <a:ext cx="81411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latin typeface="Cambria" panose="02040503050406030204" pitchFamily="18" charset="0"/>
              </a:rPr>
              <a:t>For more sources like this, check out: </a:t>
            </a:r>
            <a:r>
              <a:rPr lang="en-US" u="sng" dirty="0">
                <a:solidFill>
                  <a:schemeClr val="hlink"/>
                </a:solidFill>
                <a:latin typeface="Cambria" panose="02040503050406030204" pitchFamily="18" charset="0"/>
                <a:hlinkClick r:id="rId7"/>
              </a:rPr>
              <a:t>https://www.pockettorah.com/</a:t>
            </a:r>
            <a:r>
              <a:rPr lang="en-US" sz="1700" dirty="0">
                <a:latin typeface="Cambria" panose="02040503050406030204" pitchFamily="18" charset="0"/>
              </a:rPr>
              <a:t> </a:t>
            </a:r>
            <a:endParaRPr sz="1700" dirty="0">
              <a:latin typeface="Cambria" panose="02040503050406030204" pitchFamily="18" charset="0"/>
            </a:endParaRPr>
          </a:p>
        </p:txBody>
      </p:sp>
    </p:spTree>
    <p:extLst>
      <p:ext uri="{BB962C8B-B14F-4D97-AF65-F5344CB8AC3E}">
        <p14:creationId xmlns:p14="http://schemas.microsoft.com/office/powerpoint/2010/main" val="2715016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Color Coding</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323;p41">
            <a:extLst>
              <a:ext uri="{FF2B5EF4-FFF2-40B4-BE49-F238E27FC236}">
                <a16:creationId xmlns:a16="http://schemas.microsoft.com/office/drawing/2014/main" id="{A27C27C3-E3F0-124A-8DA9-13009D1A8601}"/>
              </a:ext>
            </a:extLst>
          </p:cNvPr>
          <p:cNvPicPr preferRelativeResize="0"/>
          <p:nvPr/>
        </p:nvPicPr>
        <p:blipFill rotWithShape="1">
          <a:blip r:embed="rId3">
            <a:alphaModFix/>
          </a:blip>
          <a:srcRect t="1715" r="3446" b="63669"/>
          <a:stretch/>
        </p:blipFill>
        <p:spPr>
          <a:xfrm>
            <a:off x="1735776" y="1911927"/>
            <a:ext cx="5501875" cy="2590280"/>
          </a:xfrm>
          <a:prstGeom prst="rect">
            <a:avLst/>
          </a:prstGeom>
          <a:noFill/>
          <a:ln>
            <a:noFill/>
          </a:ln>
        </p:spPr>
      </p:pic>
      <p:sp>
        <p:nvSpPr>
          <p:cNvPr id="15" name="Google Shape;322;p41">
            <a:extLst>
              <a:ext uri="{FF2B5EF4-FFF2-40B4-BE49-F238E27FC236}">
                <a16:creationId xmlns:a16="http://schemas.microsoft.com/office/drawing/2014/main" id="{FEE89838-6FAF-8C4E-9BBD-445053420E00}"/>
              </a:ext>
            </a:extLst>
          </p:cNvPr>
          <p:cNvSpPr txBox="1">
            <a:spLocks/>
          </p:cNvSpPr>
          <p:nvPr/>
        </p:nvSpPr>
        <p:spPr>
          <a:xfrm>
            <a:off x="2090253" y="4632326"/>
            <a:ext cx="7382100" cy="31413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2600" dirty="0">
                <a:latin typeface="Cambria"/>
                <a:ea typeface="Cambria"/>
                <a:cs typeface="Cambria"/>
                <a:sym typeface="Cambria"/>
              </a:rPr>
              <a:t>Use highlighters to color code the portion. Have the student choose their favorite colors. Each trope/ sound is its own color! </a:t>
            </a:r>
            <a:r>
              <a:rPr lang="en-US" sz="2600" dirty="0">
                <a:solidFill>
                  <a:schemeClr val="hlink"/>
                </a:solidFill>
                <a:uFill>
                  <a:noFill/>
                </a:uFill>
                <a:latin typeface="Cambria"/>
                <a:ea typeface="Cambria"/>
                <a:cs typeface="Cambria"/>
                <a:sym typeface="Cambria"/>
                <a:hlinkClick r:id="rId4"/>
              </a:rPr>
              <a:t>Click here for full sheet.</a:t>
            </a:r>
            <a:endParaRPr lang="en-US" sz="2600" dirty="0">
              <a:latin typeface="Cambria"/>
              <a:ea typeface="Cambria"/>
              <a:cs typeface="Cambria"/>
              <a:sym typeface="Cambria"/>
            </a:endParaRPr>
          </a:p>
        </p:txBody>
      </p:sp>
      <p:sp>
        <p:nvSpPr>
          <p:cNvPr id="16" name="Google Shape;324;p41">
            <a:extLst>
              <a:ext uri="{FF2B5EF4-FFF2-40B4-BE49-F238E27FC236}">
                <a16:creationId xmlns:a16="http://schemas.microsoft.com/office/drawing/2014/main" id="{0A17E0AC-69A8-1B4E-BC98-D094C66D1546}"/>
              </a:ext>
            </a:extLst>
          </p:cNvPr>
          <p:cNvSpPr txBox="1"/>
          <p:nvPr/>
        </p:nvSpPr>
        <p:spPr>
          <a:xfrm>
            <a:off x="7563920" y="2316163"/>
            <a:ext cx="1635300" cy="14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dirty="0"/>
              <a:t>used with permission from Cantor Randall Schloss, Temple Israel of New Rochelle, New Rochelle, NY</a:t>
            </a:r>
            <a:endParaRPr sz="1000" i="1" dirty="0"/>
          </a:p>
        </p:txBody>
      </p:sp>
    </p:spTree>
    <p:extLst>
      <p:ext uri="{BB962C8B-B14F-4D97-AF65-F5344CB8AC3E}">
        <p14:creationId xmlns:p14="http://schemas.microsoft.com/office/powerpoint/2010/main" val="318084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a:bodyPr>
          <a:lstStyle/>
          <a:p>
            <a:pPr lvl="0" algn="l">
              <a:spcBef>
                <a:spcPts val="0"/>
              </a:spcBef>
            </a:pPr>
            <a:r>
              <a:rPr lang="en-US" sz="3600" b="1" dirty="0">
                <a:solidFill>
                  <a:srgbClr val="000000"/>
                </a:solidFill>
                <a:latin typeface="Cambria"/>
                <a:ea typeface="Cambria"/>
                <a:cs typeface="Cambria"/>
                <a:sym typeface="Cambria"/>
              </a:rPr>
              <a:t>Unit 1: Relationship-Building: </a:t>
            </a:r>
            <a:br>
              <a:rPr lang="en-US" sz="3600" b="1" dirty="0">
                <a:solidFill>
                  <a:srgbClr val="000000"/>
                </a:solidFill>
                <a:latin typeface="Cambria"/>
                <a:ea typeface="Cambria"/>
                <a:cs typeface="Cambria"/>
                <a:sym typeface="Cambria"/>
              </a:rPr>
            </a:br>
            <a:r>
              <a:rPr lang="en-US" sz="3600" b="1" dirty="0">
                <a:solidFill>
                  <a:srgbClr val="000000"/>
                </a:solidFill>
                <a:latin typeface="Cambria"/>
                <a:ea typeface="Cambria"/>
                <a:cs typeface="Cambria"/>
                <a:sym typeface="Cambria"/>
              </a:rPr>
              <a:t>The Key to Success</a:t>
            </a:r>
            <a:br>
              <a:rPr lang="en-US" sz="3600" b="1" dirty="0">
                <a:solidFill>
                  <a:srgbClr val="000000"/>
                </a:solidFill>
                <a:latin typeface="Cambria"/>
                <a:ea typeface="Cambria"/>
                <a:cs typeface="Cambria"/>
                <a:sym typeface="Cambria"/>
              </a:rPr>
            </a:br>
            <a:br>
              <a:rPr lang="en-US" sz="3600" b="1" dirty="0">
                <a:solidFill>
                  <a:srgbClr val="000000"/>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6E272BA4-E244-3B49-93FB-E359744F56F9}"/>
              </a:ext>
            </a:extLst>
          </p:cNvPr>
          <p:cNvPicPr preferRelativeResize="0"/>
          <p:nvPr/>
        </p:nvPicPr>
        <p:blipFill>
          <a:blip r:embed="rId2">
            <a:alphaModFix/>
          </a:blip>
          <a:stretch>
            <a:fillRect/>
          </a:stretch>
        </p:blipFill>
        <p:spPr>
          <a:xfrm>
            <a:off x="11002355" y="294093"/>
            <a:ext cx="781925" cy="651604"/>
          </a:xfrm>
          <a:prstGeom prst="rect">
            <a:avLst/>
          </a:prstGeom>
          <a:noFill/>
          <a:ln>
            <a:noFill/>
          </a:ln>
        </p:spPr>
      </p:pic>
      <p:pic>
        <p:nvPicPr>
          <p:cNvPr id="9" name="Google Shape;106;p14">
            <a:extLst>
              <a:ext uri="{FF2B5EF4-FFF2-40B4-BE49-F238E27FC236}">
                <a16:creationId xmlns:a16="http://schemas.microsoft.com/office/drawing/2014/main" id="{B2D13F5D-AF6A-7942-8EFC-CC5A980167A5}"/>
              </a:ext>
            </a:extLst>
          </p:cNvPr>
          <p:cNvPicPr preferRelativeResize="0"/>
          <p:nvPr/>
        </p:nvPicPr>
        <p:blipFill>
          <a:blip r:embed="rId3">
            <a:alphaModFix/>
          </a:blip>
          <a:stretch>
            <a:fillRect/>
          </a:stretch>
        </p:blipFill>
        <p:spPr>
          <a:xfrm>
            <a:off x="2816937" y="2611437"/>
            <a:ext cx="7200900" cy="3124200"/>
          </a:xfrm>
          <a:prstGeom prst="rect">
            <a:avLst/>
          </a:prstGeom>
          <a:noFill/>
          <a:ln>
            <a:noFill/>
          </a:ln>
        </p:spPr>
      </p:pic>
    </p:spTree>
    <p:extLst>
      <p:ext uri="{BB962C8B-B14F-4D97-AF65-F5344CB8AC3E}">
        <p14:creationId xmlns:p14="http://schemas.microsoft.com/office/powerpoint/2010/main" val="1633087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Trope Hand Signs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4">
            <a:alphaModFix/>
          </a:blip>
          <a:stretch>
            <a:fillRect/>
          </a:stretch>
        </p:blipFill>
        <p:spPr>
          <a:xfrm>
            <a:off x="11044809" y="222497"/>
            <a:ext cx="781925" cy="651604"/>
          </a:xfrm>
          <a:prstGeom prst="rect">
            <a:avLst/>
          </a:prstGeom>
          <a:noFill/>
          <a:ln>
            <a:noFill/>
          </a:ln>
        </p:spPr>
      </p:pic>
      <p:sp>
        <p:nvSpPr>
          <p:cNvPr id="9" name="Google Shape;332;p42">
            <a:extLst>
              <a:ext uri="{FF2B5EF4-FFF2-40B4-BE49-F238E27FC236}">
                <a16:creationId xmlns:a16="http://schemas.microsoft.com/office/drawing/2014/main" id="{396F626C-CBC8-4E4C-B5FF-70086C4E8A2A}"/>
              </a:ext>
            </a:extLst>
          </p:cNvPr>
          <p:cNvSpPr txBox="1"/>
          <p:nvPr/>
        </p:nvSpPr>
        <p:spPr>
          <a:xfrm>
            <a:off x="6857106" y="1940426"/>
            <a:ext cx="3181500" cy="26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Cambria"/>
                <a:ea typeface="Cambria"/>
                <a:cs typeface="Cambria"/>
                <a:sym typeface="Cambria"/>
              </a:rPr>
              <a:t>The student might need a gestural prompt from the person standing next to them. Each hand symbol represents a different trope. </a:t>
            </a:r>
            <a:endParaRPr sz="2000" dirty="0">
              <a:latin typeface="Cambria"/>
              <a:ea typeface="Cambria"/>
              <a:cs typeface="Cambria"/>
              <a:sym typeface="Cambria"/>
            </a:endParaRPr>
          </a:p>
          <a:p>
            <a:pPr marL="0" lvl="0" indent="0" algn="l" rtl="0">
              <a:spcBef>
                <a:spcPts val="0"/>
              </a:spcBef>
              <a:spcAft>
                <a:spcPts val="0"/>
              </a:spcAft>
              <a:buNone/>
            </a:pPr>
            <a:endParaRPr sz="2000" dirty="0">
              <a:latin typeface="Cambria"/>
              <a:ea typeface="Cambria"/>
              <a:cs typeface="Cambria"/>
              <a:sym typeface="Cambria"/>
            </a:endParaRPr>
          </a:p>
          <a:p>
            <a:pPr marL="0" lvl="0" indent="0" algn="l" rtl="0">
              <a:spcBef>
                <a:spcPts val="0"/>
              </a:spcBef>
              <a:spcAft>
                <a:spcPts val="0"/>
              </a:spcAft>
              <a:buNone/>
            </a:pPr>
            <a:endParaRPr sz="2000" dirty="0">
              <a:latin typeface="Cambria"/>
              <a:ea typeface="Cambria"/>
              <a:cs typeface="Cambria"/>
              <a:sym typeface="Cambria"/>
            </a:endParaRPr>
          </a:p>
          <a:p>
            <a:pPr marL="0" lvl="0" indent="0" algn="l" rtl="0">
              <a:spcBef>
                <a:spcPts val="0"/>
              </a:spcBef>
              <a:spcAft>
                <a:spcPts val="0"/>
              </a:spcAft>
              <a:buNone/>
            </a:pPr>
            <a:r>
              <a:rPr lang="en-US" sz="2000" dirty="0">
                <a:latin typeface="Cambria"/>
                <a:ea typeface="Cambria"/>
                <a:cs typeface="Cambria"/>
                <a:sym typeface="Cambria"/>
              </a:rPr>
              <a:t>For more videos like this one, </a:t>
            </a:r>
            <a:r>
              <a:rPr lang="en-US" sz="2000" u="sng" dirty="0">
                <a:solidFill>
                  <a:schemeClr val="hlink"/>
                </a:solidFill>
                <a:latin typeface="Cambria"/>
                <a:ea typeface="Cambria"/>
                <a:cs typeface="Cambria"/>
                <a:sym typeface="Cambria"/>
                <a:hlinkClick r:id="rId5"/>
              </a:rPr>
              <a:t>click here</a:t>
            </a:r>
            <a:r>
              <a:rPr lang="en-US" sz="2000" dirty="0">
                <a:latin typeface="Cambria"/>
                <a:ea typeface="Cambria"/>
                <a:cs typeface="Cambria"/>
                <a:sym typeface="Cambria"/>
              </a:rPr>
              <a:t>. </a:t>
            </a:r>
            <a:endParaRPr sz="2000" dirty="0">
              <a:latin typeface="Cambria"/>
              <a:ea typeface="Cambria"/>
              <a:cs typeface="Cambria"/>
              <a:sym typeface="Cambria"/>
            </a:endParaRPr>
          </a:p>
        </p:txBody>
      </p:sp>
      <p:pic>
        <p:nvPicPr>
          <p:cNvPr id="3" name="Online Media 2" descr="Tricks of the Trope: Lesson 1">
            <a:hlinkClick r:id="" action="ppaction://media"/>
            <a:extLst>
              <a:ext uri="{FF2B5EF4-FFF2-40B4-BE49-F238E27FC236}">
                <a16:creationId xmlns:a16="http://schemas.microsoft.com/office/drawing/2014/main" id="{BF6E2B6F-72D2-724A-9AF0-7F3A23B99818}"/>
              </a:ext>
            </a:extLst>
          </p:cNvPr>
          <p:cNvPicPr>
            <a:picLocks noRot="1" noChangeAspect="1"/>
          </p:cNvPicPr>
          <p:nvPr>
            <a:videoFile r:link="rId1"/>
          </p:nvPr>
        </p:nvPicPr>
        <p:blipFill>
          <a:blip r:embed="rId6"/>
          <a:stretch>
            <a:fillRect/>
          </a:stretch>
        </p:blipFill>
        <p:spPr>
          <a:xfrm>
            <a:off x="1778000" y="2074863"/>
            <a:ext cx="4981658" cy="2814637"/>
          </a:xfrm>
          <a:prstGeom prst="rect">
            <a:avLst/>
          </a:prstGeom>
        </p:spPr>
      </p:pic>
    </p:spTree>
    <p:extLst>
      <p:ext uri="{BB962C8B-B14F-4D97-AF65-F5344CB8AC3E}">
        <p14:creationId xmlns:p14="http://schemas.microsoft.com/office/powerpoint/2010/main" val="40200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Map Out the Tune</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342;p43">
            <a:extLst>
              <a:ext uri="{FF2B5EF4-FFF2-40B4-BE49-F238E27FC236}">
                <a16:creationId xmlns:a16="http://schemas.microsoft.com/office/drawing/2014/main" id="{F4D0CACA-03DD-3F4E-B6E0-637031CA9B91}"/>
              </a:ext>
            </a:extLst>
          </p:cNvPr>
          <p:cNvSpPr txBox="1"/>
          <p:nvPr/>
        </p:nvSpPr>
        <p:spPr>
          <a:xfrm>
            <a:off x="1684196" y="2115357"/>
            <a:ext cx="3251700" cy="38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dirty="0">
                <a:latin typeface="Cambria"/>
                <a:ea typeface="Cambria"/>
                <a:cs typeface="Cambria"/>
                <a:sym typeface="Cambria"/>
              </a:rPr>
              <a:t>The student might envision the trope sounds as moving up and down in a certain pattern. If they map it out themselves, they can visualize the tune! </a:t>
            </a:r>
            <a:endParaRPr sz="2100" dirty="0">
              <a:latin typeface="Cambria"/>
              <a:ea typeface="Cambria"/>
              <a:cs typeface="Cambria"/>
              <a:sym typeface="Cambria"/>
            </a:endParaRPr>
          </a:p>
        </p:txBody>
      </p:sp>
      <p:pic>
        <p:nvPicPr>
          <p:cNvPr id="10" name="Google Shape;343;p43">
            <a:extLst>
              <a:ext uri="{FF2B5EF4-FFF2-40B4-BE49-F238E27FC236}">
                <a16:creationId xmlns:a16="http://schemas.microsoft.com/office/drawing/2014/main" id="{354FBB00-52AE-7A43-8B2E-512C8B26BA9B}"/>
              </a:ext>
            </a:extLst>
          </p:cNvPr>
          <p:cNvPicPr preferRelativeResize="0"/>
          <p:nvPr/>
        </p:nvPicPr>
        <p:blipFill>
          <a:blip r:embed="rId3">
            <a:alphaModFix/>
          </a:blip>
          <a:stretch>
            <a:fillRect/>
          </a:stretch>
        </p:blipFill>
        <p:spPr>
          <a:xfrm>
            <a:off x="5992966" y="2372571"/>
            <a:ext cx="3827600" cy="2396025"/>
          </a:xfrm>
          <a:prstGeom prst="rect">
            <a:avLst/>
          </a:prstGeom>
          <a:noFill/>
          <a:ln>
            <a:noFill/>
          </a:ln>
        </p:spPr>
      </p:pic>
    </p:spTree>
    <p:extLst>
      <p:ext uri="{BB962C8B-B14F-4D97-AF65-F5344CB8AC3E}">
        <p14:creationId xmlns:p14="http://schemas.microsoft.com/office/powerpoint/2010/main" val="3276484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Transliteration</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353;p44">
            <a:extLst>
              <a:ext uri="{FF2B5EF4-FFF2-40B4-BE49-F238E27FC236}">
                <a16:creationId xmlns:a16="http://schemas.microsoft.com/office/drawing/2014/main" id="{A5BBFBF1-7506-F14E-8A7D-AF905F0A0B92}"/>
              </a:ext>
            </a:extLst>
          </p:cNvPr>
          <p:cNvSpPr txBox="1"/>
          <p:nvPr/>
        </p:nvSpPr>
        <p:spPr>
          <a:xfrm>
            <a:off x="2125430" y="1984163"/>
            <a:ext cx="4785000" cy="114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i="1" dirty="0"/>
          </a:p>
          <a:p>
            <a:pPr marL="0" lvl="0" indent="0" algn="l" rtl="0">
              <a:spcBef>
                <a:spcPts val="0"/>
              </a:spcBef>
              <a:spcAft>
                <a:spcPts val="0"/>
              </a:spcAft>
              <a:buNone/>
            </a:pPr>
            <a:r>
              <a:rPr lang="en-US" b="1" i="1" dirty="0"/>
              <a:t>Ber-ay-sheet bah-rah elo-heem et ha-sha-maay-eem v’et ha-ar-etz.</a:t>
            </a:r>
            <a:endParaRPr b="1" i="1" dirty="0"/>
          </a:p>
        </p:txBody>
      </p:sp>
      <p:sp>
        <p:nvSpPr>
          <p:cNvPr id="11" name="Google Shape;351;p44">
            <a:extLst>
              <a:ext uri="{FF2B5EF4-FFF2-40B4-BE49-F238E27FC236}">
                <a16:creationId xmlns:a16="http://schemas.microsoft.com/office/drawing/2014/main" id="{60597986-1E34-1442-AA97-9BE8C242A0F0}"/>
              </a:ext>
            </a:extLst>
          </p:cNvPr>
          <p:cNvSpPr txBox="1">
            <a:spLocks/>
          </p:cNvSpPr>
          <p:nvPr/>
        </p:nvSpPr>
        <p:spPr>
          <a:xfrm>
            <a:off x="8454694" y="1903200"/>
            <a:ext cx="2399100" cy="30516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2300" u="sng" dirty="0">
                <a:solidFill>
                  <a:srgbClr val="0000FF"/>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Click here</a:t>
            </a:r>
            <a:r>
              <a:rPr lang="en-US" sz="2300" dirty="0">
                <a:solidFill>
                  <a:srgbClr val="0000FF"/>
                </a:solidFill>
                <a:latin typeface="Cambria"/>
                <a:ea typeface="Cambria"/>
                <a:cs typeface="Cambria"/>
                <a:sym typeface="Cambria"/>
              </a:rPr>
              <a:t> to have the entire Torah and many blessings transliterated, translated and written as it appears in the Torah scroll. </a:t>
            </a:r>
          </a:p>
        </p:txBody>
      </p:sp>
      <p:sp>
        <p:nvSpPr>
          <p:cNvPr id="12" name="Google Shape;352;p44">
            <a:extLst>
              <a:ext uri="{FF2B5EF4-FFF2-40B4-BE49-F238E27FC236}">
                <a16:creationId xmlns:a16="http://schemas.microsoft.com/office/drawing/2014/main" id="{E7276089-46A2-944A-B98C-D58142CF9FD2}"/>
              </a:ext>
            </a:extLst>
          </p:cNvPr>
          <p:cNvSpPr txBox="1"/>
          <p:nvPr/>
        </p:nvSpPr>
        <p:spPr>
          <a:xfrm>
            <a:off x="1709794" y="3429000"/>
            <a:ext cx="6580681" cy="17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latin typeface="Cambria"/>
                <a:ea typeface="Cambria"/>
                <a:cs typeface="Cambria"/>
                <a:sym typeface="Cambria"/>
              </a:rPr>
              <a:t>A student might not be able to decode Hebrew text. If so, use transliteration. Either the traditional transliteration or dictate the Hebrew word and have them spell it out the way that makes sense to them. Their own spelling might not match the traditional version. </a:t>
            </a:r>
            <a:endParaRPr sz="2800" dirty="0">
              <a:latin typeface="Cambria"/>
              <a:ea typeface="Cambria"/>
              <a:cs typeface="Cambria"/>
              <a:sym typeface="Cambria"/>
            </a:endParaRPr>
          </a:p>
        </p:txBody>
      </p:sp>
    </p:spTree>
    <p:extLst>
      <p:ext uri="{BB962C8B-B14F-4D97-AF65-F5344CB8AC3E}">
        <p14:creationId xmlns:p14="http://schemas.microsoft.com/office/powerpoint/2010/main" val="368110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Recording</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4">
            <a:alphaModFix/>
          </a:blip>
          <a:stretch>
            <a:fillRect/>
          </a:stretch>
        </p:blipFill>
        <p:spPr>
          <a:xfrm>
            <a:off x="11044809" y="222497"/>
            <a:ext cx="781925" cy="651604"/>
          </a:xfrm>
          <a:prstGeom prst="rect">
            <a:avLst/>
          </a:prstGeom>
          <a:noFill/>
          <a:ln>
            <a:noFill/>
          </a:ln>
        </p:spPr>
      </p:pic>
      <p:sp>
        <p:nvSpPr>
          <p:cNvPr id="12" name="Google Shape;352;p44">
            <a:extLst>
              <a:ext uri="{FF2B5EF4-FFF2-40B4-BE49-F238E27FC236}">
                <a16:creationId xmlns:a16="http://schemas.microsoft.com/office/drawing/2014/main" id="{E7276089-46A2-944A-B98C-D58142CF9FD2}"/>
              </a:ext>
            </a:extLst>
          </p:cNvPr>
          <p:cNvSpPr txBox="1"/>
          <p:nvPr/>
        </p:nvSpPr>
        <p:spPr>
          <a:xfrm>
            <a:off x="1524000" y="1767263"/>
            <a:ext cx="6580681" cy="1742700"/>
          </a:xfrm>
          <a:prstGeom prst="rect">
            <a:avLst/>
          </a:prstGeom>
          <a:noFill/>
          <a:ln>
            <a:noFill/>
          </a:ln>
        </p:spPr>
        <p:txBody>
          <a:bodyPr spcFirstLastPara="1" wrap="square" lIns="91425" tIns="91425" rIns="91425" bIns="91425" anchor="t" anchorCtr="0">
            <a:noAutofit/>
          </a:bodyPr>
          <a:lstStyle/>
          <a:p>
            <a:pPr lvl="0">
              <a:spcBef>
                <a:spcPts val="360"/>
              </a:spcBef>
            </a:pPr>
            <a:r>
              <a:rPr lang="en-US" sz="2800" dirty="0">
                <a:latin typeface="Cambria"/>
                <a:ea typeface="Cambria"/>
                <a:cs typeface="Cambria"/>
                <a:sym typeface="Cambria"/>
              </a:rPr>
              <a:t>Some students, including non-Hebrew readers and auditory learners, may benefit from listening to their Torah portion and learning it by heart.</a:t>
            </a:r>
          </a:p>
        </p:txBody>
      </p:sp>
      <p:pic>
        <p:nvPicPr>
          <p:cNvPr id="10" name="Google Shape;363;p45">
            <a:extLst>
              <a:ext uri="{FF2B5EF4-FFF2-40B4-BE49-F238E27FC236}">
                <a16:creationId xmlns:a16="http://schemas.microsoft.com/office/drawing/2014/main" id="{0974EB1F-CBB0-294B-B318-6DCDD977A09B}"/>
              </a:ext>
            </a:extLst>
          </p:cNvPr>
          <p:cNvPicPr preferRelativeResize="0"/>
          <p:nvPr/>
        </p:nvPicPr>
        <p:blipFill>
          <a:blip r:embed="rId5">
            <a:alphaModFix/>
          </a:blip>
          <a:stretch>
            <a:fillRect/>
          </a:stretch>
        </p:blipFill>
        <p:spPr>
          <a:xfrm>
            <a:off x="1582504" y="4055152"/>
            <a:ext cx="1411185" cy="1399460"/>
          </a:xfrm>
          <a:prstGeom prst="rect">
            <a:avLst/>
          </a:prstGeom>
          <a:noFill/>
          <a:ln>
            <a:noFill/>
          </a:ln>
        </p:spPr>
      </p:pic>
      <p:sp>
        <p:nvSpPr>
          <p:cNvPr id="13" name="Google Shape;362;p45">
            <a:extLst>
              <a:ext uri="{FF2B5EF4-FFF2-40B4-BE49-F238E27FC236}">
                <a16:creationId xmlns:a16="http://schemas.microsoft.com/office/drawing/2014/main" id="{2F9B639E-EDD5-994E-94F8-78F612A1C675}"/>
              </a:ext>
            </a:extLst>
          </p:cNvPr>
          <p:cNvSpPr txBox="1"/>
          <p:nvPr/>
        </p:nvSpPr>
        <p:spPr>
          <a:xfrm>
            <a:off x="3228218" y="3985183"/>
            <a:ext cx="2157600" cy="2047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360"/>
              </a:spcBef>
              <a:spcAft>
                <a:spcPts val="0"/>
              </a:spcAft>
              <a:buClr>
                <a:schemeClr val="hlink"/>
              </a:buClr>
              <a:buSzPts val="1100"/>
              <a:buFont typeface="Arial"/>
              <a:buNone/>
            </a:pPr>
            <a:r>
              <a:rPr lang="en-US" sz="2100" dirty="0">
                <a:solidFill>
                  <a:schemeClr val="dk1"/>
                </a:solidFill>
                <a:latin typeface="Cambria"/>
                <a:ea typeface="Cambria"/>
                <a:cs typeface="Cambria"/>
                <a:sym typeface="Cambria"/>
              </a:rPr>
              <a:t>Use the “voice memo” app on any smartphone so the student always has access.  </a:t>
            </a:r>
            <a:endParaRPr sz="2100" dirty="0">
              <a:solidFill>
                <a:schemeClr val="dk1"/>
              </a:solidFill>
              <a:latin typeface="Cambria"/>
              <a:ea typeface="Cambria"/>
              <a:cs typeface="Cambria"/>
              <a:sym typeface="Cambria"/>
            </a:endParaRPr>
          </a:p>
          <a:p>
            <a:pPr marL="0" lvl="0" indent="0" algn="l" rtl="0">
              <a:spcBef>
                <a:spcPts val="0"/>
              </a:spcBef>
              <a:spcAft>
                <a:spcPts val="0"/>
              </a:spcAft>
              <a:buNone/>
            </a:pPr>
            <a:endParaRPr dirty="0"/>
          </a:p>
        </p:txBody>
      </p:sp>
      <p:pic>
        <p:nvPicPr>
          <p:cNvPr id="14" name="Google Shape;364;p45">
            <a:extLst>
              <a:ext uri="{FF2B5EF4-FFF2-40B4-BE49-F238E27FC236}">
                <a16:creationId xmlns:a16="http://schemas.microsoft.com/office/drawing/2014/main" id="{5BC7A58C-C1B5-9240-89BE-46DAB1BF3D3D}"/>
              </a:ext>
            </a:extLst>
          </p:cNvPr>
          <p:cNvPicPr preferRelativeResize="0"/>
          <p:nvPr/>
        </p:nvPicPr>
        <p:blipFill rotWithShape="1">
          <a:blip r:embed="rId6">
            <a:alphaModFix/>
          </a:blip>
          <a:srcRect l="25656"/>
          <a:stretch/>
        </p:blipFill>
        <p:spPr>
          <a:xfrm>
            <a:off x="5554052" y="3954844"/>
            <a:ext cx="2157600" cy="2078139"/>
          </a:xfrm>
          <a:prstGeom prst="rect">
            <a:avLst/>
          </a:prstGeom>
          <a:noFill/>
          <a:ln>
            <a:noFill/>
          </a:ln>
        </p:spPr>
      </p:pic>
      <p:pic>
        <p:nvPicPr>
          <p:cNvPr id="5" name="torah trope recording.m4a" descr="torah trope recording.m4a">
            <a:hlinkClick r:id="" action="ppaction://media"/>
            <a:extLst>
              <a:ext uri="{FF2B5EF4-FFF2-40B4-BE49-F238E27FC236}">
                <a16:creationId xmlns:a16="http://schemas.microsoft.com/office/drawing/2014/main" id="{E1C8F115-761D-C04E-BE35-4A9D741F4C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8981" y="4170371"/>
            <a:ext cx="1472457" cy="1472457"/>
          </a:xfrm>
          <a:prstGeom prst="rect">
            <a:avLst/>
          </a:prstGeom>
          <a:solidFill>
            <a:schemeClr val="tx1"/>
          </a:solidFill>
        </p:spPr>
      </p:pic>
    </p:spTree>
    <p:extLst>
      <p:ext uri="{BB962C8B-B14F-4D97-AF65-F5344CB8AC3E}">
        <p14:creationId xmlns:p14="http://schemas.microsoft.com/office/powerpoint/2010/main" val="223609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Hebrew Sight Words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Google Shape;374;p46">
            <a:extLst>
              <a:ext uri="{FF2B5EF4-FFF2-40B4-BE49-F238E27FC236}">
                <a16:creationId xmlns:a16="http://schemas.microsoft.com/office/drawing/2014/main" id="{9461E506-D202-6B4B-9339-16C82B20C717}"/>
              </a:ext>
            </a:extLst>
          </p:cNvPr>
          <p:cNvSpPr txBox="1"/>
          <p:nvPr/>
        </p:nvSpPr>
        <p:spPr>
          <a:xfrm>
            <a:off x="1524000" y="1777963"/>
            <a:ext cx="7298100" cy="3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Cambria"/>
                <a:ea typeface="Cambria"/>
                <a:cs typeface="Cambria"/>
                <a:sym typeface="Cambria"/>
              </a:rPr>
              <a:t>This is a list of 34 common Hebrew words found in a siddur.</a:t>
            </a:r>
            <a:endParaRPr sz="2000" dirty="0">
              <a:latin typeface="Cambria"/>
              <a:ea typeface="Cambria"/>
              <a:cs typeface="Cambria"/>
              <a:sym typeface="Cambria"/>
            </a:endParaRPr>
          </a:p>
        </p:txBody>
      </p:sp>
      <p:pic>
        <p:nvPicPr>
          <p:cNvPr id="4" name="Picture 3" descr="Table&#10;&#10;Description automatically generated">
            <a:extLst>
              <a:ext uri="{FF2B5EF4-FFF2-40B4-BE49-F238E27FC236}">
                <a16:creationId xmlns:a16="http://schemas.microsoft.com/office/drawing/2014/main" id="{A49FE4FA-A134-304E-8346-D420C5B8B857}"/>
              </a:ext>
            </a:extLst>
          </p:cNvPr>
          <p:cNvPicPr>
            <a:picLocks noChangeAspect="1"/>
          </p:cNvPicPr>
          <p:nvPr/>
        </p:nvPicPr>
        <p:blipFill rotWithShape="1">
          <a:blip r:embed="rId3"/>
          <a:srcRect b="8995"/>
          <a:stretch/>
        </p:blipFill>
        <p:spPr>
          <a:xfrm>
            <a:off x="1892300" y="2316163"/>
            <a:ext cx="8775700" cy="3998912"/>
          </a:xfrm>
          <a:prstGeom prst="rect">
            <a:avLst/>
          </a:prstGeom>
        </p:spPr>
      </p:pic>
    </p:spTree>
    <p:extLst>
      <p:ext uri="{BB962C8B-B14F-4D97-AF65-F5344CB8AC3E}">
        <p14:creationId xmlns:p14="http://schemas.microsoft.com/office/powerpoint/2010/main" val="329249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Symbol Stix</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386;p47">
            <a:extLst>
              <a:ext uri="{FF2B5EF4-FFF2-40B4-BE49-F238E27FC236}">
                <a16:creationId xmlns:a16="http://schemas.microsoft.com/office/drawing/2014/main" id="{201FA390-FC08-DF46-92FC-3F987C594913}"/>
              </a:ext>
            </a:extLst>
          </p:cNvPr>
          <p:cNvSpPr txBox="1"/>
          <p:nvPr/>
        </p:nvSpPr>
        <p:spPr>
          <a:xfrm>
            <a:off x="1888652" y="5735637"/>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dirty="0">
                <a:solidFill>
                  <a:schemeClr val="bg2">
                    <a:lumMod val="10000"/>
                  </a:schemeClr>
                </a:solidFill>
                <a:latin typeface="Cambria" panose="02040503050406030204" pitchFamily="18" charset="0"/>
              </a:rPr>
              <a:t>created by Rabbi Ruti Regan, Matan consultant</a:t>
            </a:r>
            <a:endParaRPr sz="1000" i="1" dirty="0">
              <a:solidFill>
                <a:schemeClr val="bg2">
                  <a:lumMod val="10000"/>
                </a:schemeClr>
              </a:solidFill>
              <a:latin typeface="Cambria" panose="02040503050406030204" pitchFamily="18" charset="0"/>
            </a:endParaRPr>
          </a:p>
        </p:txBody>
      </p:sp>
      <p:pic>
        <p:nvPicPr>
          <p:cNvPr id="9" name="Google Shape;382;p47">
            <a:extLst>
              <a:ext uri="{FF2B5EF4-FFF2-40B4-BE49-F238E27FC236}">
                <a16:creationId xmlns:a16="http://schemas.microsoft.com/office/drawing/2014/main" id="{5A71470B-2567-F54A-A2BF-B223B4C31B2F}"/>
              </a:ext>
            </a:extLst>
          </p:cNvPr>
          <p:cNvPicPr preferRelativeResize="0"/>
          <p:nvPr/>
        </p:nvPicPr>
        <p:blipFill rotWithShape="1">
          <a:blip r:embed="rId3">
            <a:alphaModFix/>
          </a:blip>
          <a:srcRect t="29814" r="45690"/>
          <a:stretch/>
        </p:blipFill>
        <p:spPr>
          <a:xfrm>
            <a:off x="1627394" y="2263529"/>
            <a:ext cx="4309375" cy="3075325"/>
          </a:xfrm>
          <a:prstGeom prst="rect">
            <a:avLst/>
          </a:prstGeom>
          <a:noFill/>
          <a:ln>
            <a:noFill/>
          </a:ln>
        </p:spPr>
      </p:pic>
      <p:pic>
        <p:nvPicPr>
          <p:cNvPr id="10" name="Google Shape;383;p47">
            <a:extLst>
              <a:ext uri="{FF2B5EF4-FFF2-40B4-BE49-F238E27FC236}">
                <a16:creationId xmlns:a16="http://schemas.microsoft.com/office/drawing/2014/main" id="{ED687BD4-83E5-7747-84D8-EB7AD40D842C}"/>
              </a:ext>
            </a:extLst>
          </p:cNvPr>
          <p:cNvPicPr preferRelativeResize="0"/>
          <p:nvPr/>
        </p:nvPicPr>
        <p:blipFill rotWithShape="1">
          <a:blip r:embed="rId3">
            <a:alphaModFix/>
          </a:blip>
          <a:srcRect l="56159" t="12891"/>
          <a:stretch/>
        </p:blipFill>
        <p:spPr>
          <a:xfrm>
            <a:off x="7201937" y="2257387"/>
            <a:ext cx="3875126" cy="3816950"/>
          </a:xfrm>
          <a:prstGeom prst="rect">
            <a:avLst/>
          </a:prstGeom>
          <a:noFill/>
          <a:ln>
            <a:noFill/>
          </a:ln>
        </p:spPr>
      </p:pic>
      <p:sp>
        <p:nvSpPr>
          <p:cNvPr id="12" name="Google Shape;384;p47">
            <a:extLst>
              <a:ext uri="{FF2B5EF4-FFF2-40B4-BE49-F238E27FC236}">
                <a16:creationId xmlns:a16="http://schemas.microsoft.com/office/drawing/2014/main" id="{CB96B722-880F-704C-8DC3-E54FEA537ECF}"/>
              </a:ext>
            </a:extLst>
          </p:cNvPr>
          <p:cNvSpPr txBox="1"/>
          <p:nvPr/>
        </p:nvSpPr>
        <p:spPr>
          <a:xfrm>
            <a:off x="1627394" y="1793700"/>
            <a:ext cx="10564606"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latin typeface="Cambria" panose="02040503050406030204" pitchFamily="18" charset="0"/>
              </a:rPr>
              <a:t>Blessings before the Torah Reading</a:t>
            </a:r>
            <a:endParaRPr sz="2400" b="1" dirty="0">
              <a:latin typeface="Cambria" panose="02040503050406030204" pitchFamily="18" charset="0"/>
            </a:endParaRPr>
          </a:p>
        </p:txBody>
      </p:sp>
    </p:spTree>
    <p:extLst>
      <p:ext uri="{BB962C8B-B14F-4D97-AF65-F5344CB8AC3E}">
        <p14:creationId xmlns:p14="http://schemas.microsoft.com/office/powerpoint/2010/main" val="2817552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Symbol Stix</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1" name="Google Shape;393;p48">
            <a:extLst>
              <a:ext uri="{FF2B5EF4-FFF2-40B4-BE49-F238E27FC236}">
                <a16:creationId xmlns:a16="http://schemas.microsoft.com/office/drawing/2014/main" id="{B2A01502-D0B4-5340-866B-087FC03BF543}"/>
              </a:ext>
            </a:extLst>
          </p:cNvPr>
          <p:cNvPicPr preferRelativeResize="0"/>
          <p:nvPr/>
        </p:nvPicPr>
        <p:blipFill rotWithShape="1">
          <a:blip r:embed="rId3">
            <a:alphaModFix/>
          </a:blip>
          <a:srcRect r="1074" b="2114"/>
          <a:stretch/>
        </p:blipFill>
        <p:spPr>
          <a:xfrm>
            <a:off x="2038597" y="2021435"/>
            <a:ext cx="8744198" cy="3990625"/>
          </a:xfrm>
          <a:prstGeom prst="rect">
            <a:avLst/>
          </a:prstGeom>
          <a:noFill/>
          <a:ln>
            <a:noFill/>
          </a:ln>
        </p:spPr>
      </p:pic>
    </p:spTree>
    <p:extLst>
      <p:ext uri="{BB962C8B-B14F-4D97-AF65-F5344CB8AC3E}">
        <p14:creationId xmlns:p14="http://schemas.microsoft.com/office/powerpoint/2010/main" val="699339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Symbol Stix</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7" name="Google Shape;401;p49">
            <a:extLst>
              <a:ext uri="{FF2B5EF4-FFF2-40B4-BE49-F238E27FC236}">
                <a16:creationId xmlns:a16="http://schemas.microsoft.com/office/drawing/2014/main" id="{25A6C5E7-3D51-7E47-91A4-44BA5FA799DF}"/>
              </a:ext>
            </a:extLst>
          </p:cNvPr>
          <p:cNvPicPr preferRelativeResize="0"/>
          <p:nvPr/>
        </p:nvPicPr>
        <p:blipFill rotWithShape="1">
          <a:blip r:embed="rId3">
            <a:alphaModFix/>
          </a:blip>
          <a:srcRect l="1361" t="22893" r="48412"/>
          <a:stretch/>
        </p:blipFill>
        <p:spPr>
          <a:xfrm>
            <a:off x="1844803" y="2067461"/>
            <a:ext cx="4439601" cy="1974525"/>
          </a:xfrm>
          <a:prstGeom prst="rect">
            <a:avLst/>
          </a:prstGeom>
          <a:noFill/>
          <a:ln>
            <a:noFill/>
          </a:ln>
        </p:spPr>
      </p:pic>
      <p:pic>
        <p:nvPicPr>
          <p:cNvPr id="9" name="Google Shape;402;p49">
            <a:extLst>
              <a:ext uri="{FF2B5EF4-FFF2-40B4-BE49-F238E27FC236}">
                <a16:creationId xmlns:a16="http://schemas.microsoft.com/office/drawing/2014/main" id="{6FF37001-677F-D242-9A32-78789E3A0C79}"/>
              </a:ext>
            </a:extLst>
          </p:cNvPr>
          <p:cNvPicPr preferRelativeResize="0"/>
          <p:nvPr/>
        </p:nvPicPr>
        <p:blipFill rotWithShape="1">
          <a:blip r:embed="rId3">
            <a:alphaModFix/>
          </a:blip>
          <a:srcRect l="54677"/>
          <a:stretch/>
        </p:blipFill>
        <p:spPr>
          <a:xfrm>
            <a:off x="6473165" y="1975787"/>
            <a:ext cx="4006074" cy="2560700"/>
          </a:xfrm>
          <a:prstGeom prst="rect">
            <a:avLst/>
          </a:prstGeom>
          <a:noFill/>
          <a:ln>
            <a:noFill/>
          </a:ln>
        </p:spPr>
      </p:pic>
    </p:spTree>
    <p:extLst>
      <p:ext uri="{BB962C8B-B14F-4D97-AF65-F5344CB8AC3E}">
        <p14:creationId xmlns:p14="http://schemas.microsoft.com/office/powerpoint/2010/main" val="2157432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Symbol Stix</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2" name="Google Shape;384;p47">
            <a:extLst>
              <a:ext uri="{FF2B5EF4-FFF2-40B4-BE49-F238E27FC236}">
                <a16:creationId xmlns:a16="http://schemas.microsoft.com/office/drawing/2014/main" id="{CB96B722-880F-704C-8DC3-E54FEA537ECF}"/>
              </a:ext>
            </a:extLst>
          </p:cNvPr>
          <p:cNvSpPr txBox="1"/>
          <p:nvPr/>
        </p:nvSpPr>
        <p:spPr>
          <a:xfrm>
            <a:off x="1627394" y="1793700"/>
            <a:ext cx="10564606"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latin typeface="Cambria" panose="02040503050406030204" pitchFamily="18" charset="0"/>
              </a:rPr>
              <a:t>Blessings after the Torah Reading</a:t>
            </a:r>
            <a:endParaRPr sz="2400" b="1" dirty="0">
              <a:latin typeface="Cambria" panose="02040503050406030204" pitchFamily="18" charset="0"/>
            </a:endParaRPr>
          </a:p>
        </p:txBody>
      </p:sp>
      <p:pic>
        <p:nvPicPr>
          <p:cNvPr id="11" name="Google Shape;410;p50">
            <a:extLst>
              <a:ext uri="{FF2B5EF4-FFF2-40B4-BE49-F238E27FC236}">
                <a16:creationId xmlns:a16="http://schemas.microsoft.com/office/drawing/2014/main" id="{C416343C-2C1C-E044-AEA7-8ECDCE582F65}"/>
              </a:ext>
            </a:extLst>
          </p:cNvPr>
          <p:cNvPicPr preferRelativeResize="0"/>
          <p:nvPr/>
        </p:nvPicPr>
        <p:blipFill rotWithShape="1">
          <a:blip r:embed="rId3">
            <a:alphaModFix/>
          </a:blip>
          <a:srcRect t="13976"/>
          <a:stretch/>
        </p:blipFill>
        <p:spPr>
          <a:xfrm>
            <a:off x="2513519" y="2262549"/>
            <a:ext cx="7924800" cy="3837501"/>
          </a:xfrm>
          <a:prstGeom prst="rect">
            <a:avLst/>
          </a:prstGeom>
          <a:noFill/>
          <a:ln>
            <a:noFill/>
          </a:ln>
        </p:spPr>
      </p:pic>
    </p:spTree>
    <p:extLst>
      <p:ext uri="{BB962C8B-B14F-4D97-AF65-F5344CB8AC3E}">
        <p14:creationId xmlns:p14="http://schemas.microsoft.com/office/powerpoint/2010/main" val="1655849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Symbol Stix</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7" name="Google Shape;418;p51">
            <a:extLst>
              <a:ext uri="{FF2B5EF4-FFF2-40B4-BE49-F238E27FC236}">
                <a16:creationId xmlns:a16="http://schemas.microsoft.com/office/drawing/2014/main" id="{EAAC8797-F37C-A84A-9119-8A1F9DA5FAAD}"/>
              </a:ext>
            </a:extLst>
          </p:cNvPr>
          <p:cNvPicPr preferRelativeResize="0"/>
          <p:nvPr/>
        </p:nvPicPr>
        <p:blipFill>
          <a:blip r:embed="rId3">
            <a:alphaModFix/>
          </a:blip>
          <a:stretch>
            <a:fillRect/>
          </a:stretch>
        </p:blipFill>
        <p:spPr>
          <a:xfrm>
            <a:off x="2149434" y="1732783"/>
            <a:ext cx="7924799" cy="4507690"/>
          </a:xfrm>
          <a:prstGeom prst="rect">
            <a:avLst/>
          </a:prstGeom>
          <a:noFill/>
          <a:ln>
            <a:noFill/>
          </a:ln>
        </p:spPr>
      </p:pic>
    </p:spTree>
    <p:extLst>
      <p:ext uri="{BB962C8B-B14F-4D97-AF65-F5344CB8AC3E}">
        <p14:creationId xmlns:p14="http://schemas.microsoft.com/office/powerpoint/2010/main" val="107063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1 -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8970600" y="3436875"/>
            <a:ext cx="2319375" cy="2456616"/>
          </a:xfrm>
          <a:prstGeom prst="rect">
            <a:avLst/>
          </a:prstGeom>
          <a:noFill/>
          <a:ln>
            <a:noFill/>
          </a:ln>
        </p:spPr>
      </p:pic>
      <p:sp>
        <p:nvSpPr>
          <p:cNvPr id="15" name="Google Shape;120;p16">
            <a:extLst>
              <a:ext uri="{FF2B5EF4-FFF2-40B4-BE49-F238E27FC236}">
                <a16:creationId xmlns:a16="http://schemas.microsoft.com/office/drawing/2014/main" id="{23DA8E2C-08BB-0741-8760-A319211A312B}"/>
              </a:ext>
            </a:extLst>
          </p:cNvPr>
          <p:cNvSpPr txBox="1"/>
          <p:nvPr/>
        </p:nvSpPr>
        <p:spPr>
          <a:xfrm>
            <a:off x="1623311" y="1926287"/>
            <a:ext cx="7696200" cy="2308225"/>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Cambria"/>
              <a:buChar char="●"/>
            </a:pPr>
            <a:r>
              <a:rPr lang="en-US" sz="2800" dirty="0">
                <a:solidFill>
                  <a:schemeClr val="dk1"/>
                </a:solidFill>
                <a:latin typeface="Cambria"/>
                <a:ea typeface="Cambria"/>
                <a:cs typeface="Cambria"/>
                <a:sym typeface="Cambria"/>
              </a:rPr>
              <a:t>Each family has their own unique goals for their child’s b’nai mitzvah.</a:t>
            </a:r>
            <a:endParaRPr sz="2800" dirty="0">
              <a:solidFill>
                <a:schemeClr val="dk1"/>
              </a:solidFill>
              <a:latin typeface="Cambria"/>
              <a:ea typeface="Cambria"/>
              <a:cs typeface="Cambria"/>
              <a:sym typeface="Cambria"/>
            </a:endParaRPr>
          </a:p>
          <a:p>
            <a:pPr marL="457200" marR="0" lvl="0" indent="-381000" algn="l" rtl="0">
              <a:lnSpc>
                <a:spcPct val="100000"/>
              </a:lnSpc>
              <a:spcBef>
                <a:spcPts val="0"/>
              </a:spcBef>
              <a:spcAft>
                <a:spcPts val="0"/>
              </a:spcAft>
              <a:buClr>
                <a:schemeClr val="dk1"/>
              </a:buClr>
              <a:buSzPts val="2400"/>
              <a:buFont typeface="Cambria"/>
              <a:buChar char="●"/>
            </a:pPr>
            <a:r>
              <a:rPr lang="en-US" sz="2800" dirty="0">
                <a:solidFill>
                  <a:schemeClr val="dk1"/>
                </a:solidFill>
                <a:latin typeface="Cambria"/>
                <a:ea typeface="Cambria"/>
                <a:cs typeface="Cambria"/>
                <a:sym typeface="Cambria"/>
              </a:rPr>
              <a:t>The process for achieving those goals is different for each family.</a:t>
            </a:r>
            <a:endParaRPr sz="2800" dirty="0">
              <a:solidFill>
                <a:schemeClr val="dk1"/>
              </a:solidFill>
              <a:latin typeface="Cambria"/>
              <a:ea typeface="Cambria"/>
              <a:cs typeface="Cambria"/>
              <a:sym typeface="Cambria"/>
            </a:endParaRPr>
          </a:p>
          <a:p>
            <a:pPr marL="457200" marR="0" lvl="0" indent="-381000" algn="l" rtl="0">
              <a:lnSpc>
                <a:spcPct val="100000"/>
              </a:lnSpc>
              <a:spcBef>
                <a:spcPts val="0"/>
              </a:spcBef>
              <a:spcAft>
                <a:spcPts val="0"/>
              </a:spcAft>
              <a:buClr>
                <a:schemeClr val="dk1"/>
              </a:buClr>
              <a:buSzPts val="2400"/>
              <a:buFont typeface="Cambria"/>
              <a:buChar char="●"/>
            </a:pPr>
            <a:r>
              <a:rPr lang="en-US" sz="2800" dirty="0">
                <a:solidFill>
                  <a:schemeClr val="dk1"/>
                </a:solidFill>
                <a:latin typeface="Cambria"/>
                <a:ea typeface="Cambria"/>
                <a:cs typeface="Cambria"/>
                <a:sym typeface="Cambria"/>
              </a:rPr>
              <a:t>Every child is an individual with their own set of learning styles, needs and strengths.</a:t>
            </a:r>
            <a:endParaRPr sz="2000" dirty="0"/>
          </a:p>
        </p:txBody>
      </p:sp>
    </p:spTree>
    <p:extLst>
      <p:ext uri="{BB962C8B-B14F-4D97-AF65-F5344CB8AC3E}">
        <p14:creationId xmlns:p14="http://schemas.microsoft.com/office/powerpoint/2010/main" val="678905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More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Google Shape;426;p52">
            <a:extLst>
              <a:ext uri="{FF2B5EF4-FFF2-40B4-BE49-F238E27FC236}">
                <a16:creationId xmlns:a16="http://schemas.microsoft.com/office/drawing/2014/main" id="{DCDF9FCA-BBE0-A14B-B6DC-349C40892F16}"/>
              </a:ext>
            </a:extLst>
          </p:cNvPr>
          <p:cNvSpPr txBox="1">
            <a:spLocks/>
          </p:cNvSpPr>
          <p:nvPr/>
        </p:nvSpPr>
        <p:spPr>
          <a:xfrm>
            <a:off x="1657597" y="2011437"/>
            <a:ext cx="9387212"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14325" algn="l">
              <a:spcBef>
                <a:spcPts val="360"/>
              </a:spcBef>
              <a:buSzPts val="1350"/>
              <a:buFont typeface="Cambria"/>
              <a:buChar char="●"/>
            </a:pPr>
            <a:r>
              <a:rPr lang="en-US" sz="3200" dirty="0">
                <a:latin typeface="Cambria"/>
                <a:ea typeface="Cambria"/>
                <a:cs typeface="Cambria"/>
                <a:sym typeface="Cambria"/>
              </a:rPr>
              <a:t>Increase the </a:t>
            </a:r>
            <a:r>
              <a:rPr lang="en-US" sz="4400" dirty="0">
                <a:latin typeface="Cambria"/>
                <a:ea typeface="Cambria"/>
                <a:cs typeface="Cambria"/>
                <a:sym typeface="Cambria"/>
              </a:rPr>
              <a:t>font size</a:t>
            </a:r>
            <a:r>
              <a:rPr lang="en-US" sz="3200" dirty="0">
                <a:latin typeface="Cambria"/>
                <a:ea typeface="Cambria"/>
                <a:cs typeface="Cambria"/>
                <a:sym typeface="Cambria"/>
              </a:rPr>
              <a:t> </a:t>
            </a:r>
            <a:r>
              <a:rPr lang="en-US" sz="2800" dirty="0">
                <a:latin typeface="Cambria"/>
                <a:ea typeface="Cambria"/>
                <a:cs typeface="Cambria"/>
                <a:sym typeface="Cambria"/>
              </a:rPr>
              <a:t>of the text </a:t>
            </a:r>
          </a:p>
          <a:p>
            <a:pPr algn="l">
              <a:spcBef>
                <a:spcPts val="360"/>
              </a:spcBef>
            </a:pPr>
            <a:endParaRPr lang="en-US" sz="2800" dirty="0">
              <a:latin typeface="Cambria"/>
              <a:ea typeface="Cambria"/>
              <a:cs typeface="Cambria"/>
              <a:sym typeface="Cambria"/>
            </a:endParaRPr>
          </a:p>
          <a:p>
            <a:pPr marL="457200" indent="-314325" algn="l">
              <a:spcBef>
                <a:spcPts val="360"/>
              </a:spcBef>
              <a:buSzPts val="1350"/>
              <a:buFont typeface="Cambria"/>
              <a:buChar char="●"/>
            </a:pPr>
            <a:r>
              <a:rPr lang="en-US" sz="2800" dirty="0">
                <a:latin typeface="Cambria"/>
                <a:ea typeface="Cambria"/>
                <a:cs typeface="Cambria"/>
                <a:sym typeface="Cambria"/>
              </a:rPr>
              <a:t>Tap it out - create a movement or motion that represents each trope sound (benefits kinesthetic learners) </a:t>
            </a:r>
          </a:p>
          <a:p>
            <a:pPr algn="l">
              <a:spcBef>
                <a:spcPts val="360"/>
              </a:spcBef>
            </a:pPr>
            <a:endParaRPr lang="en-US" sz="2800" dirty="0">
              <a:latin typeface="Cambria"/>
              <a:ea typeface="Cambria"/>
              <a:cs typeface="Cambria"/>
              <a:sym typeface="Cambria"/>
            </a:endParaRPr>
          </a:p>
          <a:p>
            <a:pPr marL="457200" indent="-314325" algn="l">
              <a:spcBef>
                <a:spcPts val="360"/>
              </a:spcBef>
              <a:buSzPts val="1350"/>
              <a:buFont typeface="Cambria"/>
              <a:buChar char="●"/>
            </a:pPr>
            <a:r>
              <a:rPr lang="en-US" sz="2800" dirty="0">
                <a:latin typeface="Cambria"/>
                <a:ea typeface="Cambria"/>
                <a:cs typeface="Cambria"/>
                <a:sym typeface="Cambria"/>
              </a:rPr>
              <a:t>Collaborate with schoolteachers for learning strategies the work best for the student </a:t>
            </a:r>
          </a:p>
          <a:p>
            <a:pPr algn="l">
              <a:spcBef>
                <a:spcPts val="360"/>
              </a:spcBef>
            </a:pPr>
            <a:endParaRPr lang="en-US" dirty="0">
              <a:latin typeface="Cambria"/>
              <a:ea typeface="Cambria"/>
              <a:cs typeface="Cambria"/>
              <a:sym typeface="Cambria"/>
            </a:endParaRPr>
          </a:p>
        </p:txBody>
      </p:sp>
    </p:spTree>
    <p:extLst>
      <p:ext uri="{BB962C8B-B14F-4D97-AF65-F5344CB8AC3E}">
        <p14:creationId xmlns:p14="http://schemas.microsoft.com/office/powerpoint/2010/main" val="80111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Real Life Application</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434;p53">
            <a:extLst>
              <a:ext uri="{FF2B5EF4-FFF2-40B4-BE49-F238E27FC236}">
                <a16:creationId xmlns:a16="http://schemas.microsoft.com/office/drawing/2014/main" id="{D84991EC-1E5E-3344-9AEE-FEB836950D31}"/>
              </a:ext>
            </a:extLst>
          </p:cNvPr>
          <p:cNvSpPr txBox="1">
            <a:spLocks/>
          </p:cNvSpPr>
          <p:nvPr/>
        </p:nvSpPr>
        <p:spPr>
          <a:xfrm>
            <a:off x="1728849" y="1970314"/>
            <a:ext cx="7686300" cy="24624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3400" dirty="0">
                <a:latin typeface="Cambria"/>
                <a:ea typeface="Cambria"/>
                <a:cs typeface="Cambria"/>
                <a:sym typeface="Cambria"/>
              </a:rPr>
              <a:t>Think of a student you have worked with in the past or are currently working with. </a:t>
            </a:r>
          </a:p>
          <a:p>
            <a:pPr algn="l">
              <a:spcBef>
                <a:spcPts val="360"/>
              </a:spcBef>
            </a:pPr>
            <a:endParaRPr lang="en-US" sz="3400" dirty="0">
              <a:latin typeface="Cambria"/>
              <a:ea typeface="Cambria"/>
              <a:cs typeface="Cambria"/>
              <a:sym typeface="Cambria"/>
            </a:endParaRPr>
          </a:p>
          <a:p>
            <a:pPr algn="l">
              <a:spcBef>
                <a:spcPts val="360"/>
              </a:spcBef>
            </a:pPr>
            <a:r>
              <a:rPr lang="en-US" sz="3400" dirty="0">
                <a:latin typeface="Cambria"/>
                <a:ea typeface="Cambria"/>
                <a:cs typeface="Cambria"/>
                <a:sym typeface="Cambria"/>
              </a:rPr>
              <a:t>Which of the above strategies would be useful? </a:t>
            </a:r>
          </a:p>
        </p:txBody>
      </p:sp>
    </p:spTree>
    <p:extLst>
      <p:ext uri="{BB962C8B-B14F-4D97-AF65-F5344CB8AC3E}">
        <p14:creationId xmlns:p14="http://schemas.microsoft.com/office/powerpoint/2010/main" val="207344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Unit 3: Tackling the D’var Torah</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9" name="Google Shape;442;p54">
            <a:extLst>
              <a:ext uri="{FF2B5EF4-FFF2-40B4-BE49-F238E27FC236}">
                <a16:creationId xmlns:a16="http://schemas.microsoft.com/office/drawing/2014/main" id="{46FF5114-6E57-5F4D-96CB-153B918F1CE1}"/>
              </a:ext>
            </a:extLst>
          </p:cNvPr>
          <p:cNvPicPr preferRelativeResize="0"/>
          <p:nvPr/>
        </p:nvPicPr>
        <p:blipFill rotWithShape="1">
          <a:blip r:embed="rId3">
            <a:alphaModFix/>
          </a:blip>
          <a:srcRect r="1515" b="2685"/>
          <a:stretch/>
        </p:blipFill>
        <p:spPr>
          <a:xfrm>
            <a:off x="2952750" y="2083175"/>
            <a:ext cx="6191250" cy="4059875"/>
          </a:xfrm>
          <a:prstGeom prst="rect">
            <a:avLst/>
          </a:prstGeom>
          <a:noFill/>
          <a:ln>
            <a:noFill/>
          </a:ln>
        </p:spPr>
      </p:pic>
    </p:spTree>
    <p:extLst>
      <p:ext uri="{BB962C8B-B14F-4D97-AF65-F5344CB8AC3E}">
        <p14:creationId xmlns:p14="http://schemas.microsoft.com/office/powerpoint/2010/main" val="306416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3 -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8970600" y="3436875"/>
            <a:ext cx="2319375" cy="2456616"/>
          </a:xfrm>
          <a:prstGeom prst="rect">
            <a:avLst/>
          </a:prstGeom>
          <a:noFill/>
          <a:ln>
            <a:noFill/>
          </a:ln>
        </p:spPr>
      </p:pic>
      <p:sp>
        <p:nvSpPr>
          <p:cNvPr id="12" name="Google Shape;449;p55">
            <a:extLst>
              <a:ext uri="{FF2B5EF4-FFF2-40B4-BE49-F238E27FC236}">
                <a16:creationId xmlns:a16="http://schemas.microsoft.com/office/drawing/2014/main" id="{F59C9A1A-6173-F249-9105-58F533A92EDA}"/>
              </a:ext>
            </a:extLst>
          </p:cNvPr>
          <p:cNvSpPr txBox="1"/>
          <p:nvPr/>
        </p:nvSpPr>
        <p:spPr>
          <a:xfrm>
            <a:off x="1524000" y="1861054"/>
            <a:ext cx="7446600" cy="3948300"/>
          </a:xfrm>
          <a:prstGeom prst="rect">
            <a:avLst/>
          </a:prstGeom>
          <a:noFill/>
          <a:ln>
            <a:noFill/>
          </a:ln>
        </p:spPr>
        <p:txBody>
          <a:bodyPr spcFirstLastPara="1" wrap="square" lIns="91425" tIns="45700" rIns="91425" bIns="45700" anchor="t" anchorCtr="0">
            <a:noAutofit/>
          </a:bodyPr>
          <a:lstStyle/>
          <a:p>
            <a:pPr marL="457200" indent="-374650">
              <a:lnSpc>
                <a:spcPct val="115000"/>
              </a:lnSpc>
              <a:buClr>
                <a:srgbClr val="000000"/>
              </a:buClr>
              <a:buSzPts val="2300"/>
              <a:buFont typeface="Cambria"/>
              <a:buChar char="●"/>
            </a:pPr>
            <a:r>
              <a:rPr lang="en-US" sz="2800" kern="0" dirty="0">
                <a:solidFill>
                  <a:srgbClr val="000000"/>
                </a:solidFill>
                <a:latin typeface="Cambria"/>
                <a:ea typeface="Cambria"/>
                <a:cs typeface="Cambria"/>
                <a:sym typeface="Cambria"/>
              </a:rPr>
              <a:t>A </a:t>
            </a:r>
            <a:r>
              <a:rPr lang="en-US" sz="2800" i="1" kern="0" dirty="0">
                <a:solidFill>
                  <a:srgbClr val="000000"/>
                </a:solidFill>
                <a:latin typeface="Cambria"/>
                <a:ea typeface="Cambria"/>
                <a:cs typeface="Cambria"/>
                <a:sym typeface="Cambria"/>
              </a:rPr>
              <a:t>d’var torah</a:t>
            </a:r>
            <a:r>
              <a:rPr lang="en-US" sz="2800" kern="0" dirty="0">
                <a:solidFill>
                  <a:srgbClr val="000000"/>
                </a:solidFill>
                <a:latin typeface="Cambria"/>
                <a:ea typeface="Cambria"/>
                <a:cs typeface="Cambria"/>
                <a:sym typeface="Cambria"/>
              </a:rPr>
              <a:t> can manifest in many different ways; it does not need to only be a written speech</a:t>
            </a:r>
            <a:endParaRPr sz="2800" kern="0" dirty="0">
              <a:solidFill>
                <a:srgbClr val="000000"/>
              </a:solidFill>
              <a:latin typeface="Cambria"/>
              <a:ea typeface="Cambria"/>
              <a:cs typeface="Cambria"/>
              <a:sym typeface="Cambria"/>
            </a:endParaRPr>
          </a:p>
          <a:p>
            <a:pPr marL="457200" indent="-349250">
              <a:lnSpc>
                <a:spcPct val="115000"/>
              </a:lnSpc>
              <a:buClr>
                <a:srgbClr val="000000"/>
              </a:buClr>
              <a:buSzPts val="1900"/>
              <a:buFont typeface="Cambria"/>
              <a:buChar char="●"/>
            </a:pPr>
            <a:r>
              <a:rPr lang="en-US" sz="2800" kern="0" dirty="0">
                <a:solidFill>
                  <a:srgbClr val="000000"/>
                </a:solidFill>
                <a:latin typeface="Cambria"/>
                <a:ea typeface="Cambria"/>
                <a:cs typeface="Cambria"/>
                <a:sym typeface="Cambria"/>
              </a:rPr>
              <a:t>Understanding your students’ strengths, interests and learning styles will help you and your students establish the kind of </a:t>
            </a:r>
            <a:r>
              <a:rPr lang="en-US" sz="2800" i="1" kern="0" dirty="0">
                <a:solidFill>
                  <a:srgbClr val="000000"/>
                </a:solidFill>
                <a:latin typeface="Cambria"/>
                <a:ea typeface="Cambria"/>
                <a:cs typeface="Cambria"/>
                <a:sym typeface="Cambria"/>
              </a:rPr>
              <a:t>d’var torah</a:t>
            </a:r>
            <a:r>
              <a:rPr lang="en-US" sz="2800" kern="0" dirty="0">
                <a:solidFill>
                  <a:srgbClr val="000000"/>
                </a:solidFill>
                <a:latin typeface="Cambria"/>
                <a:ea typeface="Cambria"/>
                <a:cs typeface="Cambria"/>
                <a:sym typeface="Cambria"/>
              </a:rPr>
              <a:t> that will make their learning most meaningful. </a:t>
            </a:r>
            <a:endParaRPr sz="2800" kern="0" dirty="0">
              <a:solidFill>
                <a:srgbClr val="000000"/>
              </a:solidFill>
              <a:latin typeface="Cambria"/>
              <a:ea typeface="Cambria"/>
              <a:cs typeface="Cambria"/>
              <a:sym typeface="Cambria"/>
            </a:endParaRPr>
          </a:p>
          <a:p>
            <a:pPr>
              <a:spcBef>
                <a:spcPts val="1600"/>
              </a:spcBef>
              <a:buClr>
                <a:srgbClr val="191919"/>
              </a:buClr>
              <a:buSzPts val="2000"/>
              <a:buFont typeface="Cambria"/>
              <a:buNone/>
            </a:pP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1867890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Use of Graphic Organizers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458;p56">
            <a:extLst>
              <a:ext uri="{FF2B5EF4-FFF2-40B4-BE49-F238E27FC236}">
                <a16:creationId xmlns:a16="http://schemas.microsoft.com/office/drawing/2014/main" id="{3F90B92E-93EB-AB42-AE08-9F345125F193}"/>
              </a:ext>
            </a:extLst>
          </p:cNvPr>
          <p:cNvSpPr txBox="1">
            <a:spLocks/>
          </p:cNvSpPr>
          <p:nvPr/>
        </p:nvSpPr>
        <p:spPr>
          <a:xfrm>
            <a:off x="1666875" y="2047875"/>
            <a:ext cx="7692900" cy="11430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3400" dirty="0">
                <a:latin typeface="Cambria"/>
                <a:ea typeface="Cambria"/>
                <a:cs typeface="Cambria"/>
                <a:sym typeface="Cambria"/>
              </a:rPr>
              <a:t>What are they?</a:t>
            </a:r>
          </a:p>
          <a:p>
            <a:pPr marL="457200" indent="-444500" algn="l">
              <a:spcBef>
                <a:spcPts val="360"/>
              </a:spcBef>
              <a:buSzPts val="3400"/>
              <a:buFont typeface="Cambria"/>
              <a:buChar char="●"/>
            </a:pPr>
            <a:r>
              <a:rPr lang="en-US" sz="3400" dirty="0">
                <a:latin typeface="Cambria"/>
                <a:ea typeface="Cambria"/>
                <a:cs typeface="Cambria"/>
                <a:sym typeface="Cambria"/>
              </a:rPr>
              <a:t>Practical teaching tools</a:t>
            </a:r>
          </a:p>
          <a:p>
            <a:pPr marL="457200" indent="-444500" algn="l">
              <a:spcBef>
                <a:spcPts val="0"/>
              </a:spcBef>
              <a:buSzPts val="3400"/>
              <a:buFont typeface="Cambria"/>
              <a:buChar char="●"/>
            </a:pPr>
            <a:r>
              <a:rPr lang="en-US" sz="3400" dirty="0">
                <a:latin typeface="Cambria"/>
                <a:ea typeface="Cambria"/>
                <a:cs typeface="Cambria"/>
                <a:sym typeface="Cambria"/>
              </a:rPr>
              <a:t>Visual aides to help students organize thoughts and ideas </a:t>
            </a:r>
          </a:p>
          <a:p>
            <a:pPr marL="457200" indent="-444500" algn="l">
              <a:spcBef>
                <a:spcPts val="0"/>
              </a:spcBef>
              <a:buSzPts val="3400"/>
              <a:buFont typeface="Cambria"/>
              <a:buChar char="●"/>
            </a:pPr>
            <a:r>
              <a:rPr lang="en-US" sz="3400" dirty="0">
                <a:latin typeface="Cambria"/>
                <a:ea typeface="Cambria"/>
                <a:cs typeface="Cambria"/>
                <a:sym typeface="Cambria"/>
              </a:rPr>
              <a:t>Allow students to visualize their ideas and make connections  </a:t>
            </a:r>
          </a:p>
          <a:p>
            <a:pPr algn="l">
              <a:spcBef>
                <a:spcPts val="360"/>
              </a:spcBef>
            </a:pPr>
            <a:endParaRPr lang="en-US" sz="3400" dirty="0">
              <a:latin typeface="Cambria"/>
              <a:ea typeface="Cambria"/>
              <a:cs typeface="Cambria"/>
              <a:sym typeface="Cambria"/>
            </a:endParaRPr>
          </a:p>
        </p:txBody>
      </p:sp>
    </p:spTree>
    <p:extLst>
      <p:ext uri="{BB962C8B-B14F-4D97-AF65-F5344CB8AC3E}">
        <p14:creationId xmlns:p14="http://schemas.microsoft.com/office/powerpoint/2010/main" val="1157787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Use of Graphic Organizers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466;p57">
            <a:extLst>
              <a:ext uri="{FF2B5EF4-FFF2-40B4-BE49-F238E27FC236}">
                <a16:creationId xmlns:a16="http://schemas.microsoft.com/office/drawing/2014/main" id="{DA3C1E9A-65AD-4044-9AA3-C9658CB235FB}"/>
              </a:ext>
            </a:extLst>
          </p:cNvPr>
          <p:cNvSpPr txBox="1">
            <a:spLocks/>
          </p:cNvSpPr>
          <p:nvPr/>
        </p:nvSpPr>
        <p:spPr>
          <a:xfrm>
            <a:off x="1766888" y="2133600"/>
            <a:ext cx="7692900" cy="11430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3400" dirty="0">
                <a:latin typeface="Cambria"/>
                <a:ea typeface="Cambria"/>
                <a:cs typeface="Cambria"/>
                <a:sym typeface="Cambria"/>
              </a:rPr>
              <a:t>Why?</a:t>
            </a:r>
          </a:p>
          <a:p>
            <a:pPr marL="457200" indent="-444500" algn="l">
              <a:spcBef>
                <a:spcPts val="360"/>
              </a:spcBef>
              <a:buSzPts val="3400"/>
              <a:buFont typeface="Cambria"/>
              <a:buChar char="●"/>
            </a:pPr>
            <a:r>
              <a:rPr lang="en-US" sz="3400" dirty="0">
                <a:latin typeface="Cambria"/>
                <a:ea typeface="Cambria"/>
                <a:cs typeface="Cambria"/>
                <a:sym typeface="Cambria"/>
              </a:rPr>
              <a:t>Helps students simplify more complex ideas and language</a:t>
            </a:r>
          </a:p>
          <a:p>
            <a:pPr marL="457200" indent="-444500" algn="l">
              <a:spcBef>
                <a:spcPts val="0"/>
              </a:spcBef>
              <a:buSzPts val="3400"/>
              <a:buFont typeface="Cambria"/>
              <a:buChar char="●"/>
            </a:pPr>
            <a:r>
              <a:rPr lang="en-US" sz="3400" dirty="0">
                <a:latin typeface="Cambria"/>
                <a:ea typeface="Cambria"/>
                <a:cs typeface="Cambria"/>
                <a:sym typeface="Cambria"/>
              </a:rPr>
              <a:t>Provides prompts for those who need help getting started </a:t>
            </a:r>
          </a:p>
          <a:p>
            <a:pPr marL="457200" indent="-444500" algn="l">
              <a:spcBef>
                <a:spcPts val="0"/>
              </a:spcBef>
              <a:buSzPts val="3400"/>
              <a:buFont typeface="Cambria"/>
              <a:buChar char="●"/>
            </a:pPr>
            <a:r>
              <a:rPr lang="en-US" sz="3400" dirty="0">
                <a:latin typeface="Cambria"/>
                <a:ea typeface="Cambria"/>
                <a:cs typeface="Cambria"/>
                <a:sym typeface="Cambria"/>
              </a:rPr>
              <a:t>Includes pictures/visuals or choices for responses </a:t>
            </a:r>
          </a:p>
          <a:p>
            <a:pPr algn="l">
              <a:spcBef>
                <a:spcPts val="360"/>
              </a:spcBef>
            </a:pPr>
            <a:endParaRPr lang="en-US" sz="3400" dirty="0">
              <a:latin typeface="Cambria"/>
              <a:ea typeface="Cambria"/>
              <a:cs typeface="Cambria"/>
              <a:sym typeface="Cambria"/>
            </a:endParaRPr>
          </a:p>
        </p:txBody>
      </p:sp>
    </p:spTree>
    <p:extLst>
      <p:ext uri="{BB962C8B-B14F-4D97-AF65-F5344CB8AC3E}">
        <p14:creationId xmlns:p14="http://schemas.microsoft.com/office/powerpoint/2010/main" val="909896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Real Life Application</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482;p59">
            <a:extLst>
              <a:ext uri="{FF2B5EF4-FFF2-40B4-BE49-F238E27FC236}">
                <a16:creationId xmlns:a16="http://schemas.microsoft.com/office/drawing/2014/main" id="{D569693A-4B8B-8240-835A-A1B531276EE3}"/>
              </a:ext>
            </a:extLst>
          </p:cNvPr>
          <p:cNvSpPr txBox="1">
            <a:spLocks/>
          </p:cNvSpPr>
          <p:nvPr/>
        </p:nvSpPr>
        <p:spPr>
          <a:xfrm>
            <a:off x="1523999" y="2011437"/>
            <a:ext cx="9705975"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3400" dirty="0">
                <a:latin typeface="Cambria"/>
                <a:ea typeface="Cambria"/>
                <a:cs typeface="Cambria"/>
                <a:sym typeface="Cambria"/>
              </a:rPr>
              <a:t>Identify a student you have worked with in the past. </a:t>
            </a:r>
          </a:p>
          <a:p>
            <a:pPr marL="457200" indent="-314325" algn="l">
              <a:spcBef>
                <a:spcPts val="360"/>
              </a:spcBef>
              <a:buSzPts val="1350"/>
              <a:buFont typeface="Cambria"/>
              <a:buChar char="●"/>
            </a:pPr>
            <a:r>
              <a:rPr lang="en-US" sz="3400" dirty="0">
                <a:latin typeface="Cambria"/>
                <a:ea typeface="Cambria"/>
                <a:cs typeface="Cambria"/>
                <a:sym typeface="Cambria"/>
              </a:rPr>
              <a:t>What strategy could you have used to help develop their </a:t>
            </a:r>
            <a:r>
              <a:rPr lang="en-US" sz="3400" i="1" dirty="0">
                <a:latin typeface="Cambria"/>
                <a:ea typeface="Cambria"/>
                <a:cs typeface="Cambria"/>
                <a:sym typeface="Cambria"/>
              </a:rPr>
              <a:t>d’var torah</a:t>
            </a:r>
            <a:r>
              <a:rPr lang="en-US" sz="3400" dirty="0">
                <a:latin typeface="Cambria"/>
                <a:ea typeface="Cambria"/>
                <a:cs typeface="Cambria"/>
                <a:sym typeface="Cambria"/>
              </a:rPr>
              <a:t>? </a:t>
            </a:r>
          </a:p>
          <a:p>
            <a:pPr marL="457200" indent="-314325" algn="l">
              <a:spcBef>
                <a:spcPts val="0"/>
              </a:spcBef>
              <a:buSzPts val="1350"/>
              <a:buFont typeface="Cambria"/>
              <a:buChar char="●"/>
            </a:pPr>
            <a:r>
              <a:rPr lang="en-US" sz="3400" dirty="0">
                <a:latin typeface="Cambria"/>
                <a:ea typeface="Cambria"/>
                <a:cs typeface="Cambria"/>
                <a:sym typeface="Cambria"/>
              </a:rPr>
              <a:t>What strategies do you want to use going forward? </a:t>
            </a:r>
          </a:p>
        </p:txBody>
      </p:sp>
    </p:spTree>
    <p:extLst>
      <p:ext uri="{BB962C8B-B14F-4D97-AF65-F5344CB8AC3E}">
        <p14:creationId xmlns:p14="http://schemas.microsoft.com/office/powerpoint/2010/main" val="2970782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Alternative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474;p58">
            <a:extLst>
              <a:ext uri="{FF2B5EF4-FFF2-40B4-BE49-F238E27FC236}">
                <a16:creationId xmlns:a16="http://schemas.microsoft.com/office/drawing/2014/main" id="{1477CFE1-CB2F-4E49-AE20-2EF3A6F4B102}"/>
              </a:ext>
            </a:extLst>
          </p:cNvPr>
          <p:cNvSpPr txBox="1">
            <a:spLocks/>
          </p:cNvSpPr>
          <p:nvPr/>
        </p:nvSpPr>
        <p:spPr>
          <a:xfrm>
            <a:off x="1523999" y="2011437"/>
            <a:ext cx="9934575"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14325" algn="l">
              <a:spcBef>
                <a:spcPts val="360"/>
              </a:spcBef>
              <a:buSzPts val="1350"/>
              <a:buFont typeface="Cambria"/>
              <a:buChar char="●"/>
            </a:pPr>
            <a:r>
              <a:rPr lang="en-US" sz="2800" dirty="0">
                <a:latin typeface="Cambria"/>
                <a:ea typeface="Cambria"/>
                <a:cs typeface="Cambria"/>
                <a:sym typeface="Cambria"/>
              </a:rPr>
              <a:t>Pre-record a video of the student giving a speech or explanation (this can help with stage fright).</a:t>
            </a:r>
          </a:p>
          <a:p>
            <a:pPr marL="457200" indent="-314325" algn="l">
              <a:spcBef>
                <a:spcPts val="0"/>
              </a:spcBef>
              <a:buSzPts val="1350"/>
              <a:buFont typeface="Cambria"/>
              <a:buChar char="●"/>
            </a:pPr>
            <a:r>
              <a:rPr lang="en-US" sz="2800" dirty="0">
                <a:latin typeface="Cambria"/>
                <a:ea typeface="Cambria"/>
                <a:cs typeface="Cambria"/>
                <a:sym typeface="Cambria"/>
              </a:rPr>
              <a:t>Write a skit about your Torah portion.</a:t>
            </a:r>
          </a:p>
          <a:p>
            <a:pPr marL="457200" indent="-314325" algn="l">
              <a:spcBef>
                <a:spcPts val="0"/>
              </a:spcBef>
              <a:buSzPts val="1350"/>
              <a:buFont typeface="Cambria"/>
              <a:buChar char="●"/>
            </a:pPr>
            <a:r>
              <a:rPr lang="en-US" sz="2800" dirty="0">
                <a:latin typeface="Cambria"/>
                <a:ea typeface="Cambria"/>
                <a:cs typeface="Cambria"/>
                <a:sym typeface="Cambria"/>
              </a:rPr>
              <a:t>Create a movie about your Torah portion </a:t>
            </a:r>
          </a:p>
          <a:p>
            <a:pPr marL="457200" indent="-314325" algn="l">
              <a:spcBef>
                <a:spcPts val="0"/>
              </a:spcBef>
              <a:buSzPts val="1350"/>
              <a:buFont typeface="Cambria"/>
              <a:buChar char="●"/>
            </a:pPr>
            <a:r>
              <a:rPr lang="en-US" sz="2800" dirty="0">
                <a:latin typeface="Cambria"/>
                <a:ea typeface="Cambria"/>
                <a:cs typeface="Cambria"/>
                <a:sym typeface="Cambria"/>
              </a:rPr>
              <a:t>Create a graphic novel/comic strip. </a:t>
            </a:r>
          </a:p>
          <a:p>
            <a:pPr marL="457200" indent="-314325" algn="l">
              <a:spcBef>
                <a:spcPts val="0"/>
              </a:spcBef>
              <a:buSzPts val="1350"/>
              <a:buFont typeface="Cambria"/>
              <a:buChar char="●"/>
            </a:pPr>
            <a:r>
              <a:rPr lang="en-US" sz="2800" dirty="0">
                <a:latin typeface="Cambria"/>
                <a:ea typeface="Cambria"/>
                <a:cs typeface="Cambria"/>
                <a:sym typeface="Cambria"/>
              </a:rPr>
              <a:t>Write about a part of the service, a tradition in Judaism or a holiday you care about. </a:t>
            </a:r>
          </a:p>
        </p:txBody>
      </p:sp>
    </p:spTree>
    <p:extLst>
      <p:ext uri="{BB962C8B-B14F-4D97-AF65-F5344CB8AC3E}">
        <p14:creationId xmlns:p14="http://schemas.microsoft.com/office/powerpoint/2010/main" val="961620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Unit 4: The Main Event</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7" name="Google Shape;490;p60">
            <a:extLst>
              <a:ext uri="{FF2B5EF4-FFF2-40B4-BE49-F238E27FC236}">
                <a16:creationId xmlns:a16="http://schemas.microsoft.com/office/drawing/2014/main" id="{E9847258-13FC-3B4E-BE54-D57887E2B065}"/>
              </a:ext>
            </a:extLst>
          </p:cNvPr>
          <p:cNvPicPr preferRelativeResize="0"/>
          <p:nvPr/>
        </p:nvPicPr>
        <p:blipFill rotWithShape="1">
          <a:blip r:embed="rId3">
            <a:alphaModFix/>
          </a:blip>
          <a:srcRect t="4187"/>
          <a:stretch/>
        </p:blipFill>
        <p:spPr>
          <a:xfrm>
            <a:off x="3645437" y="2007363"/>
            <a:ext cx="5998626" cy="3964812"/>
          </a:xfrm>
          <a:prstGeom prst="rect">
            <a:avLst/>
          </a:prstGeom>
          <a:noFill/>
          <a:ln>
            <a:noFill/>
          </a:ln>
        </p:spPr>
      </p:pic>
    </p:spTree>
    <p:extLst>
      <p:ext uri="{BB962C8B-B14F-4D97-AF65-F5344CB8AC3E}">
        <p14:creationId xmlns:p14="http://schemas.microsoft.com/office/powerpoint/2010/main" val="3370889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4 -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8970600" y="3436875"/>
            <a:ext cx="2319375" cy="2456616"/>
          </a:xfrm>
          <a:prstGeom prst="rect">
            <a:avLst/>
          </a:prstGeom>
          <a:noFill/>
          <a:ln>
            <a:noFill/>
          </a:ln>
        </p:spPr>
      </p:pic>
      <p:sp>
        <p:nvSpPr>
          <p:cNvPr id="9" name="Google Shape;497;p61">
            <a:extLst>
              <a:ext uri="{FF2B5EF4-FFF2-40B4-BE49-F238E27FC236}">
                <a16:creationId xmlns:a16="http://schemas.microsoft.com/office/drawing/2014/main" id="{BE6EFC5D-684D-7A4E-9310-D660A8263C3A}"/>
              </a:ext>
            </a:extLst>
          </p:cNvPr>
          <p:cNvSpPr txBox="1"/>
          <p:nvPr/>
        </p:nvSpPr>
        <p:spPr>
          <a:xfrm>
            <a:off x="1523999" y="1831182"/>
            <a:ext cx="8005763" cy="3352800"/>
          </a:xfrm>
          <a:prstGeom prst="rect">
            <a:avLst/>
          </a:prstGeom>
          <a:noFill/>
          <a:ln>
            <a:noFill/>
          </a:ln>
        </p:spPr>
        <p:txBody>
          <a:bodyPr spcFirstLastPara="1" wrap="square" lIns="91425" tIns="45700" rIns="91425" bIns="45700" anchor="t" anchorCtr="0">
            <a:noAutofit/>
          </a:bodyPr>
          <a:lstStyle/>
          <a:p>
            <a:pPr marL="457200" indent="-419100">
              <a:lnSpc>
                <a:spcPct val="115000"/>
              </a:lnSpc>
              <a:buClr>
                <a:srgbClr val="000000"/>
              </a:buClr>
              <a:buSzPts val="3000"/>
              <a:buFont typeface="Cambria"/>
              <a:buChar char="●"/>
            </a:pPr>
            <a:r>
              <a:rPr lang="en-US" sz="2800" kern="0" dirty="0">
                <a:solidFill>
                  <a:srgbClr val="000000"/>
                </a:solidFill>
                <a:latin typeface="Cambria"/>
                <a:ea typeface="Cambria"/>
                <a:cs typeface="Cambria"/>
                <a:sym typeface="Cambria"/>
              </a:rPr>
              <a:t>The typical </a:t>
            </a:r>
            <a:r>
              <a:rPr lang="en-US" sz="2800" i="1" kern="0" dirty="0">
                <a:solidFill>
                  <a:srgbClr val="000000"/>
                </a:solidFill>
                <a:latin typeface="Cambria"/>
                <a:ea typeface="Cambria"/>
                <a:cs typeface="Cambria"/>
                <a:sym typeface="Cambria"/>
              </a:rPr>
              <a:t>b’nai mitzvah</a:t>
            </a:r>
            <a:r>
              <a:rPr lang="en-US" sz="2800" kern="0" dirty="0">
                <a:solidFill>
                  <a:srgbClr val="000000"/>
                </a:solidFill>
                <a:latin typeface="Cambria"/>
                <a:ea typeface="Cambria"/>
                <a:cs typeface="Cambria"/>
                <a:sym typeface="Cambria"/>
              </a:rPr>
              <a:t> ceremony is not for everyone</a:t>
            </a:r>
            <a:endParaRPr sz="2800" kern="0" dirty="0">
              <a:solidFill>
                <a:srgbClr val="000000"/>
              </a:solidFill>
              <a:latin typeface="Cambria"/>
              <a:ea typeface="Cambria"/>
              <a:cs typeface="Cambria"/>
              <a:sym typeface="Cambria"/>
            </a:endParaRPr>
          </a:p>
          <a:p>
            <a:pPr marL="457200" indent="-419100">
              <a:lnSpc>
                <a:spcPct val="115000"/>
              </a:lnSpc>
              <a:buClr>
                <a:srgbClr val="000000"/>
              </a:buClr>
              <a:buSzPts val="3000"/>
              <a:buFont typeface="Cambria"/>
              <a:buChar char="●"/>
            </a:pPr>
            <a:r>
              <a:rPr lang="en-US" sz="2800" kern="0" dirty="0">
                <a:solidFill>
                  <a:srgbClr val="000000"/>
                </a:solidFill>
                <a:latin typeface="Cambria"/>
                <a:ea typeface="Cambria"/>
                <a:cs typeface="Cambria"/>
                <a:sym typeface="Cambria"/>
              </a:rPr>
              <a:t>Begin to shift your mindset and attitude about how to best accommodate the family you are working with </a:t>
            </a:r>
            <a:endParaRPr sz="2800" kern="0" dirty="0">
              <a:solidFill>
                <a:srgbClr val="000000"/>
              </a:solidFill>
              <a:latin typeface="Cambria"/>
              <a:ea typeface="Cambria"/>
              <a:cs typeface="Cambria"/>
              <a:sym typeface="Cambria"/>
            </a:endParaRPr>
          </a:p>
          <a:p>
            <a:pPr>
              <a:spcBef>
                <a:spcPts val="1600"/>
              </a:spcBef>
              <a:buClr>
                <a:srgbClr val="191919"/>
              </a:buClr>
              <a:buSzPts val="2000"/>
              <a:buFont typeface="Cambria"/>
              <a:buNone/>
            </a:pP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136058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3600" b="1" dirty="0">
                <a:solidFill>
                  <a:schemeClr val="dk1"/>
                </a:solidFill>
                <a:latin typeface="Cambria"/>
                <a:ea typeface="Cambria"/>
                <a:cs typeface="Cambria"/>
                <a:sym typeface="Cambria"/>
              </a:rPr>
              <a:t>Facilitating a Conversation</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9591180" cy="2185214"/>
          </a:xfrm>
          <a:prstGeom prst="rect">
            <a:avLst/>
          </a:prstGeom>
          <a:noFill/>
        </p:spPr>
        <p:txBody>
          <a:bodyPr wrap="square" rtlCol="0">
            <a:spAutoFit/>
          </a:bodyPr>
          <a:lstStyle/>
          <a:p>
            <a:pPr marL="457200" lvl="0" indent="-381000">
              <a:buClr>
                <a:schemeClr val="dk1"/>
              </a:buClr>
              <a:buSzPts val="2400"/>
              <a:buFont typeface="Cambria"/>
              <a:buChar char="●"/>
            </a:pPr>
            <a:r>
              <a:rPr lang="en-US" sz="2800" dirty="0">
                <a:solidFill>
                  <a:schemeClr val="dk1"/>
                </a:solidFill>
                <a:latin typeface="Cambria"/>
                <a:ea typeface="Cambria"/>
                <a:cs typeface="Cambria"/>
                <a:sym typeface="Cambria"/>
              </a:rPr>
              <a:t>Facilitate a conversation before beginning instruction.</a:t>
            </a:r>
          </a:p>
          <a:p>
            <a:pPr marL="457200" lvl="0" indent="-381000">
              <a:buClr>
                <a:schemeClr val="dk1"/>
              </a:buClr>
              <a:buSzPts val="2400"/>
              <a:buFont typeface="Cambria"/>
              <a:buChar char="●"/>
            </a:pPr>
            <a:r>
              <a:rPr lang="en-US" sz="2800" dirty="0">
                <a:solidFill>
                  <a:schemeClr val="dk1"/>
                </a:solidFill>
                <a:latin typeface="Cambria"/>
                <a:ea typeface="Cambria"/>
                <a:cs typeface="Cambria"/>
                <a:sym typeface="Cambria"/>
              </a:rPr>
              <a:t>Set goals with the parents and student together. </a:t>
            </a:r>
          </a:p>
          <a:p>
            <a:pPr marL="457200" lvl="0" indent="-381000">
              <a:buClr>
                <a:schemeClr val="dk1"/>
              </a:buClr>
              <a:buSzPts val="2400"/>
              <a:buFont typeface="Cambria"/>
              <a:buChar char="●"/>
            </a:pPr>
            <a:r>
              <a:rPr lang="en-US" sz="2800" dirty="0">
                <a:solidFill>
                  <a:schemeClr val="dk1"/>
                </a:solidFill>
                <a:latin typeface="Cambria"/>
                <a:ea typeface="Cambria"/>
                <a:cs typeface="Cambria"/>
                <a:sym typeface="Cambria"/>
              </a:rPr>
              <a:t>Set the goals verbally or write them down. </a:t>
            </a:r>
            <a:endParaRPr lang="en-US" sz="2800" dirty="0"/>
          </a:p>
          <a:p>
            <a:br>
              <a:rPr lang="en-US" sz="1600" dirty="0">
                <a:solidFill>
                  <a:schemeClr val="tx1">
                    <a:lumMod val="95000"/>
                    <a:lumOff val="5000"/>
                  </a:schemeClr>
                </a:solidFill>
              </a:rPr>
            </a:br>
            <a:br>
              <a:rPr lang="en-US" b="1" dirty="0">
                <a:solidFill>
                  <a:schemeClr val="dk1"/>
                </a:solidFill>
                <a:latin typeface="Cambria"/>
                <a:ea typeface="Cambria"/>
                <a:cs typeface="Cambria"/>
                <a:sym typeface="Cambria"/>
              </a:rPr>
            </a:br>
            <a:endParaRPr lang="en-US" dirty="0"/>
          </a:p>
        </p:txBody>
      </p:sp>
      <p:pic>
        <p:nvPicPr>
          <p:cNvPr id="7" name="Google Shape;121;p16">
            <a:extLst>
              <a:ext uri="{FF2B5EF4-FFF2-40B4-BE49-F238E27FC236}">
                <a16:creationId xmlns:a16="http://schemas.microsoft.com/office/drawing/2014/main" id="{5E540B77-569D-6447-8472-021214EC56AC}"/>
              </a:ext>
            </a:extLst>
          </p:cNvPr>
          <p:cNvPicPr preferRelativeResize="0"/>
          <p:nvPr/>
        </p:nvPicPr>
        <p:blipFill rotWithShape="1">
          <a:blip r:embed="rId3">
            <a:alphaModFix/>
          </a:blip>
          <a:srcRect l="4662"/>
          <a:stretch/>
        </p:blipFill>
        <p:spPr>
          <a:xfrm>
            <a:off x="4773135" y="3429000"/>
            <a:ext cx="3322500" cy="2999375"/>
          </a:xfrm>
          <a:prstGeom prst="rect">
            <a:avLst/>
          </a:prstGeom>
          <a:noFill/>
          <a:ln>
            <a:noFill/>
          </a:ln>
        </p:spPr>
      </p:pic>
    </p:spTree>
    <p:extLst>
      <p:ext uri="{BB962C8B-B14F-4D97-AF65-F5344CB8AC3E}">
        <p14:creationId xmlns:p14="http://schemas.microsoft.com/office/powerpoint/2010/main" val="1139155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1122363"/>
            <a:ext cx="9144000" cy="2078037"/>
          </a:xfrm>
        </p:spPr>
        <p:txBody>
          <a:bodyPr>
            <a:normAutofit/>
          </a:bodyPr>
          <a:lstStyle/>
          <a:p>
            <a:pPr algn="l"/>
            <a:r>
              <a:rPr lang="en-US" sz="3600" b="1" dirty="0">
                <a:solidFill>
                  <a:srgbClr val="000000"/>
                </a:solidFill>
                <a:latin typeface="Cambria"/>
                <a:ea typeface="Cambria"/>
                <a:cs typeface="Cambria"/>
                <a:sym typeface="Cambria"/>
              </a:rPr>
              <a:t>Why does the “typical” service not always work? </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Google Shape;506;p62">
            <a:extLst>
              <a:ext uri="{FF2B5EF4-FFF2-40B4-BE49-F238E27FC236}">
                <a16:creationId xmlns:a16="http://schemas.microsoft.com/office/drawing/2014/main" id="{CF69E175-C184-6443-83B7-EB40A28D8B4A}"/>
              </a:ext>
            </a:extLst>
          </p:cNvPr>
          <p:cNvSpPr txBox="1">
            <a:spLocks/>
          </p:cNvSpPr>
          <p:nvPr/>
        </p:nvSpPr>
        <p:spPr>
          <a:xfrm>
            <a:off x="1652588" y="2300012"/>
            <a:ext cx="7692900"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96875" algn="l">
              <a:spcBef>
                <a:spcPts val="360"/>
              </a:spcBef>
              <a:buSzPts val="2650"/>
              <a:buFont typeface="Cambria"/>
              <a:buChar char="●"/>
            </a:pPr>
            <a:r>
              <a:rPr lang="en-US" sz="3400" dirty="0">
                <a:latin typeface="Cambria"/>
                <a:ea typeface="Cambria"/>
                <a:cs typeface="Cambria"/>
                <a:sym typeface="Cambria"/>
              </a:rPr>
              <a:t>All students learn differently </a:t>
            </a:r>
          </a:p>
          <a:p>
            <a:pPr marL="457200" indent="-396875" algn="l">
              <a:spcBef>
                <a:spcPts val="0"/>
              </a:spcBef>
              <a:buSzPts val="2650"/>
              <a:buFont typeface="Cambria"/>
              <a:buChar char="●"/>
            </a:pPr>
            <a:r>
              <a:rPr lang="en-US" sz="3400" dirty="0">
                <a:latin typeface="Cambria"/>
                <a:ea typeface="Cambria"/>
                <a:cs typeface="Cambria"/>
                <a:sym typeface="Cambria"/>
              </a:rPr>
              <a:t>All students have a variety of comfort levels </a:t>
            </a:r>
          </a:p>
          <a:p>
            <a:pPr marL="457200" indent="-396875" algn="l">
              <a:spcBef>
                <a:spcPts val="0"/>
              </a:spcBef>
              <a:buSzPts val="2650"/>
              <a:buFont typeface="Cambria"/>
              <a:buChar char="●"/>
            </a:pPr>
            <a:r>
              <a:rPr lang="en-US" sz="3400" dirty="0">
                <a:latin typeface="Cambria"/>
                <a:ea typeface="Cambria"/>
                <a:cs typeface="Cambria"/>
                <a:sym typeface="Cambria"/>
              </a:rPr>
              <a:t>Jewish backgrounds differ </a:t>
            </a:r>
          </a:p>
          <a:p>
            <a:pPr marL="457200" indent="-396875" algn="l">
              <a:spcBef>
                <a:spcPts val="0"/>
              </a:spcBef>
              <a:buSzPts val="2650"/>
              <a:buFont typeface="Cambria"/>
              <a:buChar char="●"/>
            </a:pPr>
            <a:r>
              <a:rPr lang="en-US" sz="3400" dirty="0">
                <a:latin typeface="Cambria"/>
                <a:ea typeface="Cambria"/>
                <a:cs typeface="Cambria"/>
                <a:sym typeface="Cambria"/>
              </a:rPr>
              <a:t>Abilities and strengths differ </a:t>
            </a:r>
          </a:p>
        </p:txBody>
      </p:sp>
    </p:spTree>
    <p:extLst>
      <p:ext uri="{BB962C8B-B14F-4D97-AF65-F5344CB8AC3E}">
        <p14:creationId xmlns:p14="http://schemas.microsoft.com/office/powerpoint/2010/main" val="1281543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1122363"/>
            <a:ext cx="9144000" cy="2078037"/>
          </a:xfrm>
        </p:spPr>
        <p:txBody>
          <a:bodyPr>
            <a:normAutofit/>
          </a:bodyPr>
          <a:lstStyle/>
          <a:p>
            <a:pPr algn="l"/>
            <a:r>
              <a:rPr lang="en-US" sz="3600" b="1" dirty="0">
                <a:solidFill>
                  <a:srgbClr val="000000"/>
                </a:solidFill>
                <a:latin typeface="Cambria"/>
                <a:ea typeface="Cambria"/>
                <a:cs typeface="Cambria"/>
                <a:sym typeface="Cambria"/>
              </a:rPr>
              <a:t>Change Your Approach</a:t>
            </a:r>
            <a:br>
              <a:rPr lang="en-US" sz="36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514;p63">
            <a:extLst>
              <a:ext uri="{FF2B5EF4-FFF2-40B4-BE49-F238E27FC236}">
                <a16:creationId xmlns:a16="http://schemas.microsoft.com/office/drawing/2014/main" id="{AF725861-39F2-CC47-8FFC-2AEB422EE3EF}"/>
              </a:ext>
            </a:extLst>
          </p:cNvPr>
          <p:cNvSpPr txBox="1">
            <a:spLocks/>
          </p:cNvSpPr>
          <p:nvPr/>
        </p:nvSpPr>
        <p:spPr>
          <a:xfrm>
            <a:off x="1695450" y="1941001"/>
            <a:ext cx="8972550" cy="3433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3400" dirty="0">
                <a:latin typeface="Cambria"/>
                <a:ea typeface="Cambria"/>
                <a:cs typeface="Cambria"/>
                <a:sym typeface="Cambria"/>
              </a:rPr>
              <a:t>When can the </a:t>
            </a:r>
            <a:r>
              <a:rPr lang="en-US" sz="3400" i="1" dirty="0">
                <a:latin typeface="Cambria"/>
                <a:ea typeface="Cambria"/>
                <a:cs typeface="Cambria"/>
                <a:sym typeface="Cambria"/>
              </a:rPr>
              <a:t>bar/bat mitzvah</a:t>
            </a:r>
            <a:r>
              <a:rPr lang="en-US" sz="3400" dirty="0">
                <a:latin typeface="Cambria"/>
                <a:ea typeface="Cambria"/>
                <a:cs typeface="Cambria"/>
                <a:sym typeface="Cambria"/>
              </a:rPr>
              <a:t> take place? </a:t>
            </a:r>
          </a:p>
          <a:p>
            <a:pPr marL="457200" indent="-371475" algn="l">
              <a:spcBef>
                <a:spcPts val="360"/>
              </a:spcBef>
              <a:buSzPts val="2250"/>
              <a:buFont typeface="Cambria"/>
              <a:buChar char="●"/>
            </a:pPr>
            <a:r>
              <a:rPr lang="en-US" sz="3400" i="1" dirty="0">
                <a:latin typeface="Cambria"/>
                <a:ea typeface="Cambria"/>
                <a:cs typeface="Cambria"/>
                <a:sym typeface="Cambria"/>
              </a:rPr>
              <a:t>Shabbat</a:t>
            </a:r>
            <a:r>
              <a:rPr lang="en-US" sz="3400" dirty="0">
                <a:latin typeface="Cambria"/>
                <a:ea typeface="Cambria"/>
                <a:cs typeface="Cambria"/>
                <a:sym typeface="Cambria"/>
              </a:rPr>
              <a:t> afternoon (</a:t>
            </a:r>
            <a:r>
              <a:rPr lang="en-US" sz="3400" i="1" dirty="0">
                <a:latin typeface="Cambria"/>
                <a:ea typeface="Cambria"/>
                <a:cs typeface="Cambria"/>
                <a:sym typeface="Cambria"/>
              </a:rPr>
              <a:t>mincha</a:t>
            </a:r>
            <a:r>
              <a:rPr lang="en-US" sz="3400" dirty="0">
                <a:latin typeface="Cambria"/>
                <a:ea typeface="Cambria"/>
                <a:cs typeface="Cambria"/>
                <a:sym typeface="Cambria"/>
              </a:rPr>
              <a:t>)</a:t>
            </a:r>
          </a:p>
          <a:p>
            <a:pPr marL="457200" indent="-371475" algn="l">
              <a:spcBef>
                <a:spcPts val="0"/>
              </a:spcBef>
              <a:buSzPts val="2250"/>
              <a:buFont typeface="Cambria"/>
              <a:buChar char="●"/>
            </a:pPr>
            <a:r>
              <a:rPr lang="en-US" sz="3400" dirty="0">
                <a:latin typeface="Cambria"/>
                <a:ea typeface="Cambria"/>
                <a:cs typeface="Cambria"/>
                <a:sym typeface="Cambria"/>
              </a:rPr>
              <a:t>Monday or Thursday morning </a:t>
            </a:r>
          </a:p>
          <a:p>
            <a:pPr marL="457200" indent="-371475" algn="l">
              <a:spcBef>
                <a:spcPts val="0"/>
              </a:spcBef>
              <a:buSzPts val="2250"/>
              <a:buFont typeface="Cambria"/>
              <a:buChar char="●"/>
            </a:pPr>
            <a:r>
              <a:rPr lang="en-US" sz="3400" dirty="0">
                <a:latin typeface="Cambria"/>
                <a:ea typeface="Cambria"/>
                <a:cs typeface="Cambria"/>
                <a:sym typeface="Cambria"/>
              </a:rPr>
              <a:t>Holiday service (i.e., Purim, Hanukkah)</a:t>
            </a:r>
          </a:p>
          <a:p>
            <a:pPr marL="457200" indent="-371475" algn="l">
              <a:spcBef>
                <a:spcPts val="0"/>
              </a:spcBef>
              <a:buSzPts val="2250"/>
              <a:buFont typeface="Cambria"/>
              <a:buChar char="●"/>
            </a:pPr>
            <a:r>
              <a:rPr lang="en-US" sz="3400" i="1" dirty="0">
                <a:latin typeface="Cambria"/>
                <a:ea typeface="Cambria"/>
                <a:cs typeface="Cambria"/>
                <a:sym typeface="Cambria"/>
              </a:rPr>
              <a:t>Rosh Chodesh</a:t>
            </a:r>
            <a:r>
              <a:rPr lang="en-US" sz="3400" dirty="0">
                <a:latin typeface="Cambria"/>
                <a:ea typeface="Cambria"/>
                <a:cs typeface="Cambria"/>
                <a:sym typeface="Cambria"/>
              </a:rPr>
              <a:t> (once a month) </a:t>
            </a:r>
          </a:p>
          <a:p>
            <a:pPr marL="457200" indent="-371475" algn="l">
              <a:spcBef>
                <a:spcPts val="0"/>
              </a:spcBef>
              <a:buSzPts val="2250"/>
              <a:buFont typeface="Cambria"/>
              <a:buChar char="●"/>
            </a:pPr>
            <a:r>
              <a:rPr lang="en-US" sz="3400" i="1" dirty="0">
                <a:latin typeface="Cambria"/>
                <a:ea typeface="Cambria"/>
                <a:cs typeface="Cambria"/>
                <a:sym typeface="Cambria"/>
              </a:rPr>
              <a:t>Kabbalat Shabbat</a:t>
            </a:r>
            <a:r>
              <a:rPr lang="en-US" sz="3400" dirty="0">
                <a:latin typeface="Cambria"/>
                <a:ea typeface="Cambria"/>
                <a:cs typeface="Cambria"/>
                <a:sym typeface="Cambria"/>
              </a:rPr>
              <a:t> </a:t>
            </a:r>
          </a:p>
        </p:txBody>
      </p:sp>
    </p:spTree>
    <p:extLst>
      <p:ext uri="{BB962C8B-B14F-4D97-AF65-F5344CB8AC3E}">
        <p14:creationId xmlns:p14="http://schemas.microsoft.com/office/powerpoint/2010/main" val="3609997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1122363"/>
            <a:ext cx="9144000" cy="2078037"/>
          </a:xfrm>
        </p:spPr>
        <p:txBody>
          <a:bodyPr>
            <a:normAutofit/>
          </a:bodyPr>
          <a:lstStyle/>
          <a:p>
            <a:pPr algn="l"/>
            <a:r>
              <a:rPr lang="en-US" sz="3600" b="1" dirty="0">
                <a:solidFill>
                  <a:srgbClr val="000000"/>
                </a:solidFill>
                <a:latin typeface="Cambria"/>
                <a:ea typeface="Cambria"/>
                <a:cs typeface="Cambria"/>
                <a:sym typeface="Cambria"/>
              </a:rPr>
              <a:t>Change Your Approach</a:t>
            </a:r>
            <a:br>
              <a:rPr lang="en-US" sz="36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521;p64">
            <a:extLst>
              <a:ext uri="{FF2B5EF4-FFF2-40B4-BE49-F238E27FC236}">
                <a16:creationId xmlns:a16="http://schemas.microsoft.com/office/drawing/2014/main" id="{F8E28790-CA5A-6E4D-989B-789043596824}"/>
              </a:ext>
            </a:extLst>
          </p:cNvPr>
          <p:cNvSpPr txBox="1">
            <a:spLocks/>
          </p:cNvSpPr>
          <p:nvPr/>
        </p:nvSpPr>
        <p:spPr>
          <a:xfrm>
            <a:off x="1633846" y="1887187"/>
            <a:ext cx="7692900" cy="42381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2800" dirty="0">
                <a:latin typeface="Cambria"/>
                <a:ea typeface="Cambria"/>
                <a:cs typeface="Cambria"/>
                <a:sym typeface="Cambria"/>
              </a:rPr>
              <a:t>Where can the </a:t>
            </a:r>
            <a:r>
              <a:rPr lang="en-US" sz="2800" i="1" dirty="0">
                <a:latin typeface="Cambria"/>
                <a:ea typeface="Cambria"/>
                <a:cs typeface="Cambria"/>
                <a:sym typeface="Cambria"/>
              </a:rPr>
              <a:t>bar/bat mitzvah</a:t>
            </a:r>
            <a:r>
              <a:rPr lang="en-US" sz="2800" dirty="0">
                <a:latin typeface="Cambria"/>
                <a:ea typeface="Cambria"/>
                <a:cs typeface="Cambria"/>
                <a:sym typeface="Cambria"/>
              </a:rPr>
              <a:t> take place?</a:t>
            </a:r>
          </a:p>
          <a:p>
            <a:pPr marL="457200" indent="-314325" algn="l">
              <a:spcBef>
                <a:spcPts val="360"/>
              </a:spcBef>
              <a:buSzPts val="1350"/>
              <a:buFont typeface="Cambria"/>
              <a:buChar char="●"/>
            </a:pPr>
            <a:r>
              <a:rPr lang="en-US" sz="2800" dirty="0">
                <a:latin typeface="Cambria"/>
                <a:ea typeface="Cambria"/>
                <a:cs typeface="Cambria"/>
                <a:sym typeface="Cambria"/>
              </a:rPr>
              <a:t>Almost anywhere!</a:t>
            </a:r>
          </a:p>
          <a:p>
            <a:pPr marL="457200" indent="-314325" algn="l">
              <a:spcBef>
                <a:spcPts val="0"/>
              </a:spcBef>
              <a:buSzPts val="1350"/>
              <a:buFont typeface="Cambria"/>
              <a:buChar char="●"/>
            </a:pPr>
            <a:r>
              <a:rPr lang="en-US" sz="2800" dirty="0">
                <a:latin typeface="Cambria"/>
                <a:ea typeface="Cambria"/>
                <a:cs typeface="Cambria"/>
                <a:sym typeface="Cambria"/>
              </a:rPr>
              <a:t>Family’s home/backyard</a:t>
            </a:r>
          </a:p>
          <a:p>
            <a:pPr marL="457200" indent="-314325" algn="l">
              <a:spcBef>
                <a:spcPts val="0"/>
              </a:spcBef>
              <a:buSzPts val="1350"/>
              <a:buFont typeface="Cambria"/>
              <a:buChar char="●"/>
            </a:pPr>
            <a:r>
              <a:rPr lang="en-US" sz="2800" dirty="0">
                <a:latin typeface="Cambria"/>
                <a:ea typeface="Cambria"/>
                <a:cs typeface="Cambria"/>
                <a:sym typeface="Cambria"/>
              </a:rPr>
              <a:t>Summer camp </a:t>
            </a:r>
          </a:p>
          <a:p>
            <a:pPr marL="457200" indent="-314325" algn="l">
              <a:spcBef>
                <a:spcPts val="0"/>
              </a:spcBef>
              <a:buSzPts val="1350"/>
              <a:buFont typeface="Cambria"/>
              <a:buChar char="●"/>
            </a:pPr>
            <a:r>
              <a:rPr lang="en-US" sz="2800" dirty="0">
                <a:latin typeface="Cambria"/>
                <a:ea typeface="Cambria"/>
                <a:cs typeface="Cambria"/>
                <a:sym typeface="Cambria"/>
              </a:rPr>
              <a:t>Retreat center </a:t>
            </a:r>
          </a:p>
          <a:p>
            <a:pPr marL="457200" indent="-314325" algn="l">
              <a:spcBef>
                <a:spcPts val="0"/>
              </a:spcBef>
              <a:buSzPts val="1350"/>
              <a:buFont typeface="Cambria"/>
              <a:buChar char="●"/>
            </a:pPr>
            <a:r>
              <a:rPr lang="en-US" sz="2800" dirty="0">
                <a:latin typeface="Cambria"/>
                <a:ea typeface="Cambria"/>
                <a:cs typeface="Cambria"/>
                <a:sym typeface="Cambria"/>
              </a:rPr>
              <a:t>Rabbi’s study</a:t>
            </a:r>
          </a:p>
          <a:p>
            <a:pPr marL="457200" indent="-314325" algn="l">
              <a:spcBef>
                <a:spcPts val="0"/>
              </a:spcBef>
              <a:buSzPts val="1350"/>
              <a:buFont typeface="Cambria"/>
              <a:buChar char="●"/>
            </a:pPr>
            <a:r>
              <a:rPr lang="en-US" sz="2800" dirty="0">
                <a:latin typeface="Cambria"/>
                <a:ea typeface="Cambria"/>
                <a:cs typeface="Cambria"/>
                <a:sym typeface="Cambria"/>
              </a:rPr>
              <a:t>Chapel vs. sanctuary </a:t>
            </a:r>
          </a:p>
          <a:p>
            <a:pPr marL="457200" indent="-314325" algn="l">
              <a:spcBef>
                <a:spcPts val="0"/>
              </a:spcBef>
              <a:buSzPts val="1350"/>
              <a:buFont typeface="Cambria"/>
              <a:buChar char="●"/>
            </a:pPr>
            <a:r>
              <a:rPr lang="en-US" sz="2800" dirty="0">
                <a:latin typeface="Cambria"/>
                <a:ea typeface="Cambria"/>
                <a:cs typeface="Cambria"/>
                <a:sym typeface="Cambria"/>
              </a:rPr>
              <a:t>School </a:t>
            </a:r>
          </a:p>
          <a:p>
            <a:pPr marL="457200" indent="-314325" algn="l">
              <a:spcBef>
                <a:spcPts val="0"/>
              </a:spcBef>
              <a:buSzPts val="1350"/>
              <a:buFont typeface="Cambria"/>
              <a:buChar char="●"/>
            </a:pPr>
            <a:r>
              <a:rPr lang="en-US" sz="2800" dirty="0">
                <a:latin typeface="Cambria"/>
                <a:ea typeface="Cambria"/>
                <a:cs typeface="Cambria"/>
                <a:sym typeface="Cambria"/>
              </a:rPr>
              <a:t>Zoom/Virtual platform </a:t>
            </a:r>
          </a:p>
        </p:txBody>
      </p:sp>
    </p:spTree>
    <p:extLst>
      <p:ext uri="{BB962C8B-B14F-4D97-AF65-F5344CB8AC3E}">
        <p14:creationId xmlns:p14="http://schemas.microsoft.com/office/powerpoint/2010/main" val="2949920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1122363"/>
            <a:ext cx="9144000" cy="2078037"/>
          </a:xfrm>
        </p:spPr>
        <p:txBody>
          <a:bodyPr>
            <a:normAutofit/>
          </a:bodyPr>
          <a:lstStyle/>
          <a:p>
            <a:pPr algn="l"/>
            <a:r>
              <a:rPr lang="en-US" sz="3600" b="1" dirty="0">
                <a:solidFill>
                  <a:srgbClr val="000000"/>
                </a:solidFill>
                <a:latin typeface="Cambria"/>
                <a:ea typeface="Cambria"/>
                <a:cs typeface="Cambria"/>
                <a:sym typeface="Cambria"/>
              </a:rPr>
              <a:t>Change Your Approach</a:t>
            </a:r>
            <a:br>
              <a:rPr lang="en-US" sz="36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529;p65">
            <a:extLst>
              <a:ext uri="{FF2B5EF4-FFF2-40B4-BE49-F238E27FC236}">
                <a16:creationId xmlns:a16="http://schemas.microsoft.com/office/drawing/2014/main" id="{CB2443E0-6E97-E34A-8389-84A27C78E074}"/>
              </a:ext>
            </a:extLst>
          </p:cNvPr>
          <p:cNvSpPr txBox="1">
            <a:spLocks/>
          </p:cNvSpPr>
          <p:nvPr/>
        </p:nvSpPr>
        <p:spPr>
          <a:xfrm>
            <a:off x="1633846" y="2011437"/>
            <a:ext cx="7692900"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2800" dirty="0">
                <a:latin typeface="Cambria"/>
                <a:ea typeface="Cambria"/>
                <a:cs typeface="Cambria"/>
                <a:sym typeface="Cambria"/>
              </a:rPr>
              <a:t>What parts of the service can be changed?</a:t>
            </a:r>
          </a:p>
          <a:p>
            <a:pPr marL="457200" indent="-346075" algn="l">
              <a:spcBef>
                <a:spcPts val="360"/>
              </a:spcBef>
              <a:buSzPts val="1850"/>
              <a:buFont typeface="Cambria"/>
              <a:buChar char="●"/>
            </a:pPr>
            <a:r>
              <a:rPr lang="en-US" sz="2800" dirty="0">
                <a:latin typeface="Cambria"/>
                <a:ea typeface="Cambria"/>
                <a:cs typeface="Cambria"/>
                <a:sym typeface="Cambria"/>
              </a:rPr>
              <a:t>Shorter </a:t>
            </a:r>
            <a:r>
              <a:rPr lang="en-US" sz="2800" i="1" dirty="0">
                <a:latin typeface="Cambria"/>
                <a:ea typeface="Cambria"/>
                <a:cs typeface="Cambria"/>
                <a:sym typeface="Cambria"/>
              </a:rPr>
              <a:t>aliyot</a:t>
            </a:r>
            <a:r>
              <a:rPr lang="en-US" sz="2800" dirty="0">
                <a:latin typeface="Cambria"/>
                <a:ea typeface="Cambria"/>
                <a:cs typeface="Cambria"/>
                <a:sym typeface="Cambria"/>
              </a:rPr>
              <a:t> </a:t>
            </a:r>
          </a:p>
          <a:p>
            <a:pPr marL="457200" indent="-346075" algn="l">
              <a:spcBef>
                <a:spcPts val="0"/>
              </a:spcBef>
              <a:buSzPts val="1850"/>
              <a:buFont typeface="Cambria"/>
              <a:buChar char="●"/>
            </a:pPr>
            <a:r>
              <a:rPr lang="en-US" sz="2800" dirty="0">
                <a:latin typeface="Cambria"/>
                <a:ea typeface="Cambria"/>
                <a:cs typeface="Cambria"/>
                <a:sym typeface="Cambria"/>
              </a:rPr>
              <a:t>Lead essential prayers only</a:t>
            </a:r>
          </a:p>
          <a:p>
            <a:pPr marL="457200" indent="-346075" algn="l">
              <a:spcBef>
                <a:spcPts val="0"/>
              </a:spcBef>
              <a:buSzPts val="1850"/>
              <a:buFont typeface="Cambria"/>
              <a:buChar char="●"/>
            </a:pPr>
            <a:r>
              <a:rPr lang="en-US" sz="2800" dirty="0">
                <a:latin typeface="Cambria"/>
                <a:ea typeface="Cambria"/>
                <a:cs typeface="Cambria"/>
                <a:sym typeface="Cambria"/>
              </a:rPr>
              <a:t>Expression of the </a:t>
            </a:r>
            <a:r>
              <a:rPr lang="en-US" sz="2800" i="1" dirty="0">
                <a:latin typeface="Cambria"/>
                <a:ea typeface="Cambria"/>
                <a:cs typeface="Cambria"/>
                <a:sym typeface="Cambria"/>
              </a:rPr>
              <a:t>d’var Torah</a:t>
            </a:r>
          </a:p>
          <a:p>
            <a:pPr marL="457200" indent="-346075" algn="l">
              <a:spcBef>
                <a:spcPts val="0"/>
              </a:spcBef>
              <a:buSzPts val="1850"/>
              <a:buFont typeface="Cambria"/>
              <a:buChar char="●"/>
            </a:pPr>
            <a:r>
              <a:rPr lang="en-US" sz="2800" dirty="0">
                <a:latin typeface="Cambria"/>
                <a:ea typeface="Cambria"/>
                <a:cs typeface="Cambria"/>
                <a:sym typeface="Cambria"/>
              </a:rPr>
              <a:t>Shorter service altogether </a:t>
            </a:r>
          </a:p>
        </p:txBody>
      </p:sp>
    </p:spTree>
    <p:extLst>
      <p:ext uri="{BB962C8B-B14F-4D97-AF65-F5344CB8AC3E}">
        <p14:creationId xmlns:p14="http://schemas.microsoft.com/office/powerpoint/2010/main" val="3468388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1122363"/>
            <a:ext cx="9144000" cy="2078037"/>
          </a:xfrm>
        </p:spPr>
        <p:txBody>
          <a:bodyPr>
            <a:normAutofit fontScale="90000"/>
          </a:bodyPr>
          <a:lstStyle/>
          <a:p>
            <a:pPr lvl="0" algn="l">
              <a:spcBef>
                <a:spcPts val="0"/>
              </a:spcBef>
            </a:pPr>
            <a:r>
              <a:rPr lang="en-US" sz="4000" b="1" dirty="0">
                <a:solidFill>
                  <a:srgbClr val="000000"/>
                </a:solidFill>
                <a:latin typeface="Cambria"/>
                <a:ea typeface="Cambria"/>
                <a:cs typeface="Cambria"/>
                <a:sym typeface="Cambria"/>
              </a:rPr>
              <a:t>Other Possible Accommodations/Sensitivities </a:t>
            </a:r>
            <a:br>
              <a:rPr lang="en-US" sz="36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538;p66">
            <a:extLst>
              <a:ext uri="{FF2B5EF4-FFF2-40B4-BE49-F238E27FC236}">
                <a16:creationId xmlns:a16="http://schemas.microsoft.com/office/drawing/2014/main" id="{267BDCE1-C08C-9041-A9FB-F8F2D24E2208}"/>
              </a:ext>
            </a:extLst>
          </p:cNvPr>
          <p:cNvSpPr txBox="1">
            <a:spLocks/>
          </p:cNvSpPr>
          <p:nvPr/>
        </p:nvSpPr>
        <p:spPr>
          <a:xfrm>
            <a:off x="1657597" y="1958439"/>
            <a:ext cx="7692900" cy="44313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14325" algn="l">
              <a:spcBef>
                <a:spcPts val="360"/>
              </a:spcBef>
              <a:buSzPts val="1350"/>
              <a:buFont typeface="Cambria"/>
              <a:buChar char="●"/>
            </a:pPr>
            <a:r>
              <a:rPr lang="en-US" sz="2800" dirty="0">
                <a:latin typeface="Cambria"/>
                <a:ea typeface="Cambria"/>
                <a:cs typeface="Cambria"/>
                <a:sym typeface="Cambria"/>
              </a:rPr>
              <a:t>Nonverbal students might use a communication device/assistive technology</a:t>
            </a:r>
          </a:p>
          <a:p>
            <a:pPr marL="942975" lvl="1" indent="-342900" algn="l">
              <a:spcBef>
                <a:spcPts val="360"/>
              </a:spcBef>
              <a:buSzPts val="1350"/>
              <a:buFont typeface="Courier New" panose="02070309020205020404" pitchFamily="49" charset="0"/>
              <a:buChar char="o"/>
            </a:pPr>
            <a:r>
              <a:rPr lang="en-US" sz="2400" dirty="0">
                <a:latin typeface="Cambria"/>
                <a:ea typeface="Cambria"/>
                <a:cs typeface="Cambria"/>
                <a:sym typeface="Cambria"/>
              </a:rPr>
              <a:t>pre-record parts of service on device to be played out loud</a:t>
            </a:r>
          </a:p>
          <a:p>
            <a:pPr marL="457200" indent="-314325" algn="l">
              <a:spcBef>
                <a:spcPts val="0"/>
              </a:spcBef>
              <a:buSzPts val="1350"/>
              <a:buFont typeface="Cambria"/>
              <a:buChar char="●"/>
            </a:pPr>
            <a:r>
              <a:rPr lang="en-US" sz="2800" dirty="0">
                <a:latin typeface="Cambria"/>
                <a:ea typeface="Cambria"/>
                <a:cs typeface="Cambria"/>
                <a:sym typeface="Cambria"/>
              </a:rPr>
              <a:t>Provide a schedule/set of expectations for each tutoring session so the student is prepared </a:t>
            </a:r>
          </a:p>
          <a:p>
            <a:pPr marL="457200" indent="-314325" algn="l">
              <a:spcBef>
                <a:spcPts val="0"/>
              </a:spcBef>
              <a:buSzPts val="1350"/>
              <a:buFont typeface="Cambria"/>
              <a:buChar char="●"/>
            </a:pPr>
            <a:r>
              <a:rPr lang="en-US" sz="2800" dirty="0">
                <a:latin typeface="Cambria"/>
                <a:ea typeface="Cambria"/>
                <a:cs typeface="Cambria"/>
                <a:sym typeface="Cambria"/>
              </a:rPr>
              <a:t>Extended time/wait time: give students the time they need to process information or complete a task </a:t>
            </a:r>
          </a:p>
        </p:txBody>
      </p:sp>
    </p:spTree>
    <p:extLst>
      <p:ext uri="{BB962C8B-B14F-4D97-AF65-F5344CB8AC3E}">
        <p14:creationId xmlns:p14="http://schemas.microsoft.com/office/powerpoint/2010/main" val="261002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Unit 5: Mitzvah Projects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9" name="Google Shape;547;p67">
            <a:extLst>
              <a:ext uri="{FF2B5EF4-FFF2-40B4-BE49-F238E27FC236}">
                <a16:creationId xmlns:a16="http://schemas.microsoft.com/office/drawing/2014/main" id="{8724BAEA-DBF3-544D-A5EE-5FCA0262EA27}"/>
              </a:ext>
            </a:extLst>
          </p:cNvPr>
          <p:cNvPicPr preferRelativeResize="0"/>
          <p:nvPr/>
        </p:nvPicPr>
        <p:blipFill>
          <a:blip r:embed="rId3">
            <a:alphaModFix/>
          </a:blip>
          <a:stretch>
            <a:fillRect/>
          </a:stretch>
        </p:blipFill>
        <p:spPr>
          <a:xfrm>
            <a:off x="3137957" y="2193315"/>
            <a:ext cx="5916085" cy="3744347"/>
          </a:xfrm>
          <a:prstGeom prst="rect">
            <a:avLst/>
          </a:prstGeom>
          <a:noFill/>
          <a:ln>
            <a:noFill/>
          </a:ln>
        </p:spPr>
      </p:pic>
    </p:spTree>
    <p:extLst>
      <p:ext uri="{BB962C8B-B14F-4D97-AF65-F5344CB8AC3E}">
        <p14:creationId xmlns:p14="http://schemas.microsoft.com/office/powerpoint/2010/main" val="928429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5 -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8970600" y="3436875"/>
            <a:ext cx="2319375" cy="2456616"/>
          </a:xfrm>
          <a:prstGeom prst="rect">
            <a:avLst/>
          </a:prstGeom>
          <a:noFill/>
          <a:ln>
            <a:noFill/>
          </a:ln>
        </p:spPr>
      </p:pic>
      <p:sp>
        <p:nvSpPr>
          <p:cNvPr id="11" name="Google Shape;553;p68">
            <a:extLst>
              <a:ext uri="{FF2B5EF4-FFF2-40B4-BE49-F238E27FC236}">
                <a16:creationId xmlns:a16="http://schemas.microsoft.com/office/drawing/2014/main" id="{8CF992B6-8CB5-404D-B06C-672B169B1515}"/>
              </a:ext>
            </a:extLst>
          </p:cNvPr>
          <p:cNvSpPr txBox="1"/>
          <p:nvPr/>
        </p:nvSpPr>
        <p:spPr>
          <a:xfrm>
            <a:off x="1611424" y="1910937"/>
            <a:ext cx="7675800" cy="1143000"/>
          </a:xfrm>
          <a:prstGeom prst="rect">
            <a:avLst/>
          </a:prstGeom>
          <a:noFill/>
          <a:ln>
            <a:noFill/>
          </a:ln>
        </p:spPr>
        <p:txBody>
          <a:bodyPr spcFirstLastPara="1" wrap="square" lIns="91425" tIns="45700" rIns="91425" bIns="45700" anchor="t" anchorCtr="0">
            <a:noAutofit/>
          </a:bodyPr>
          <a:lstStyle/>
          <a:p>
            <a:pPr marL="457200" indent="-374650">
              <a:lnSpc>
                <a:spcPct val="115000"/>
              </a:lnSpc>
              <a:buClr>
                <a:srgbClr val="000000"/>
              </a:buClr>
              <a:buSzPts val="2300"/>
              <a:buFont typeface="Cambria"/>
              <a:buChar char="●"/>
            </a:pPr>
            <a:r>
              <a:rPr lang="en-US" sz="2800" kern="0" dirty="0">
                <a:solidFill>
                  <a:srgbClr val="000000"/>
                </a:solidFill>
                <a:latin typeface="Cambria"/>
                <a:ea typeface="Cambria"/>
                <a:cs typeface="Cambria"/>
                <a:sym typeface="Cambria"/>
              </a:rPr>
              <a:t>A </a:t>
            </a:r>
            <a:r>
              <a:rPr lang="en-US" sz="2800" i="1" kern="0" dirty="0">
                <a:solidFill>
                  <a:srgbClr val="000000"/>
                </a:solidFill>
                <a:latin typeface="Cambria"/>
                <a:ea typeface="Cambria"/>
                <a:cs typeface="Cambria"/>
                <a:sym typeface="Cambria"/>
              </a:rPr>
              <a:t>mitzvah</a:t>
            </a:r>
            <a:r>
              <a:rPr lang="en-US" sz="2800" kern="0" dirty="0">
                <a:solidFill>
                  <a:srgbClr val="000000"/>
                </a:solidFill>
                <a:latin typeface="Cambria"/>
                <a:ea typeface="Cambria"/>
                <a:cs typeface="Cambria"/>
                <a:sym typeface="Cambria"/>
              </a:rPr>
              <a:t> project is meant to be personal and motivating to each student </a:t>
            </a:r>
            <a:endParaRPr sz="2800" kern="0" dirty="0">
              <a:solidFill>
                <a:srgbClr val="000000"/>
              </a:solidFill>
              <a:latin typeface="Cambria"/>
              <a:ea typeface="Cambria"/>
              <a:cs typeface="Cambria"/>
              <a:sym typeface="Cambria"/>
            </a:endParaRPr>
          </a:p>
          <a:p>
            <a:pPr marL="457200" indent="-374650">
              <a:lnSpc>
                <a:spcPct val="115000"/>
              </a:lnSpc>
              <a:buClr>
                <a:srgbClr val="000000"/>
              </a:buClr>
              <a:buSzPts val="2300"/>
              <a:buFont typeface="Cambria"/>
              <a:buChar char="●"/>
            </a:pPr>
            <a:r>
              <a:rPr lang="en-US" sz="2800" kern="0" dirty="0">
                <a:solidFill>
                  <a:srgbClr val="000000"/>
                </a:solidFill>
                <a:latin typeface="Cambria"/>
                <a:ea typeface="Cambria"/>
                <a:cs typeface="Cambria"/>
                <a:sym typeface="Cambria"/>
              </a:rPr>
              <a:t>A </a:t>
            </a:r>
            <a:r>
              <a:rPr lang="en-US" sz="2800" i="1" kern="0" dirty="0">
                <a:solidFill>
                  <a:srgbClr val="000000"/>
                </a:solidFill>
                <a:latin typeface="Cambria"/>
                <a:ea typeface="Cambria"/>
                <a:cs typeface="Cambria"/>
                <a:sym typeface="Cambria"/>
              </a:rPr>
              <a:t>mitzvah</a:t>
            </a:r>
            <a:r>
              <a:rPr lang="en-US" sz="2800" kern="0" dirty="0">
                <a:solidFill>
                  <a:srgbClr val="000000"/>
                </a:solidFill>
                <a:latin typeface="Cambria"/>
                <a:ea typeface="Cambria"/>
                <a:cs typeface="Cambria"/>
                <a:sym typeface="Cambria"/>
              </a:rPr>
              <a:t> project can be done in a variety of ways and should be tailored to meet the interests and needs of each student</a:t>
            </a:r>
            <a:endParaRPr sz="2800" kern="0" dirty="0">
              <a:solidFill>
                <a:srgbClr val="000000"/>
              </a:solidFill>
              <a:latin typeface="Cambria"/>
              <a:ea typeface="Cambria"/>
              <a:cs typeface="Cambria"/>
              <a:sym typeface="Cambria"/>
            </a:endParaRPr>
          </a:p>
          <a:p>
            <a:pPr marL="457200" indent="-374650">
              <a:lnSpc>
                <a:spcPct val="115000"/>
              </a:lnSpc>
              <a:buClr>
                <a:srgbClr val="000000"/>
              </a:buClr>
              <a:buSzPts val="2300"/>
              <a:buFont typeface="Cambria"/>
              <a:buChar char="●"/>
            </a:pPr>
            <a:r>
              <a:rPr lang="en-US" sz="2800" kern="0" dirty="0">
                <a:solidFill>
                  <a:srgbClr val="000000"/>
                </a:solidFill>
                <a:latin typeface="Cambria"/>
                <a:ea typeface="Cambria"/>
                <a:cs typeface="Cambria"/>
                <a:sym typeface="Cambria"/>
              </a:rPr>
              <a:t>Forming a personal connection to a </a:t>
            </a:r>
            <a:r>
              <a:rPr lang="en-US" sz="2800" i="1" kern="0" dirty="0">
                <a:solidFill>
                  <a:srgbClr val="000000"/>
                </a:solidFill>
                <a:latin typeface="Cambria"/>
                <a:ea typeface="Cambria"/>
                <a:cs typeface="Cambria"/>
                <a:sym typeface="Cambria"/>
              </a:rPr>
              <a:t>mitzvah</a:t>
            </a:r>
            <a:r>
              <a:rPr lang="en-US" sz="2800" kern="0" dirty="0">
                <a:solidFill>
                  <a:srgbClr val="000000"/>
                </a:solidFill>
                <a:latin typeface="Cambria"/>
                <a:ea typeface="Cambria"/>
                <a:cs typeface="Cambria"/>
                <a:sym typeface="Cambria"/>
              </a:rPr>
              <a:t> </a:t>
            </a:r>
            <a:endParaRPr sz="2800" kern="0" dirty="0">
              <a:solidFill>
                <a:srgbClr val="000000"/>
              </a:solidFill>
              <a:latin typeface="Cambria"/>
              <a:ea typeface="Cambria"/>
              <a:cs typeface="Cambria"/>
              <a:sym typeface="Cambria"/>
            </a:endParaRPr>
          </a:p>
          <a:p>
            <a:pPr marL="457200">
              <a:lnSpc>
                <a:spcPct val="115000"/>
              </a:lnSpc>
              <a:buClr>
                <a:srgbClr val="000000"/>
              </a:buClr>
              <a:buFont typeface="Arial"/>
              <a:buNone/>
            </a:pPr>
            <a:r>
              <a:rPr lang="en-US" sz="2800" kern="0" dirty="0">
                <a:solidFill>
                  <a:srgbClr val="000000"/>
                </a:solidFill>
                <a:latin typeface="Cambria"/>
                <a:ea typeface="Cambria"/>
                <a:cs typeface="Cambria"/>
                <a:sym typeface="Cambria"/>
              </a:rPr>
              <a:t>project allows for more creativity, passion and </a:t>
            </a:r>
            <a:endParaRPr sz="2800" kern="0" dirty="0">
              <a:solidFill>
                <a:srgbClr val="000000"/>
              </a:solidFill>
              <a:latin typeface="Cambria"/>
              <a:ea typeface="Cambria"/>
              <a:cs typeface="Cambria"/>
              <a:sym typeface="Cambria"/>
            </a:endParaRPr>
          </a:p>
          <a:p>
            <a:pPr marL="457200">
              <a:lnSpc>
                <a:spcPct val="115000"/>
              </a:lnSpc>
              <a:buClr>
                <a:srgbClr val="000000"/>
              </a:buClr>
              <a:buFont typeface="Arial"/>
              <a:buNone/>
            </a:pPr>
            <a:r>
              <a:rPr lang="en-US" sz="2800" kern="0" dirty="0">
                <a:solidFill>
                  <a:srgbClr val="000000"/>
                </a:solidFill>
                <a:latin typeface="Cambria"/>
                <a:ea typeface="Cambria"/>
                <a:cs typeface="Cambria"/>
                <a:sym typeface="Cambria"/>
              </a:rPr>
              <a:t>motivation from the student </a:t>
            </a:r>
            <a:endParaRPr sz="2800" kern="0" dirty="0">
              <a:solidFill>
                <a:srgbClr val="000000"/>
              </a:solidFill>
              <a:latin typeface="Cambria"/>
              <a:ea typeface="Cambria"/>
              <a:cs typeface="Cambria"/>
              <a:sym typeface="Cambria"/>
            </a:endParaRPr>
          </a:p>
          <a:p>
            <a:pPr>
              <a:lnSpc>
                <a:spcPct val="115000"/>
              </a:lnSpc>
              <a:buClr>
                <a:srgbClr val="000000"/>
              </a:buClr>
              <a:buFont typeface="Arial"/>
              <a:buNone/>
            </a:pPr>
            <a:endParaRPr sz="3000" kern="0" dirty="0">
              <a:solidFill>
                <a:srgbClr val="000000"/>
              </a:solidFill>
              <a:latin typeface="Cambria"/>
              <a:ea typeface="Cambria"/>
              <a:cs typeface="Cambria"/>
              <a:sym typeface="Cambria"/>
            </a:endParaRPr>
          </a:p>
          <a:p>
            <a:pPr>
              <a:spcBef>
                <a:spcPts val="1600"/>
              </a:spcBef>
              <a:buClr>
                <a:srgbClr val="191919"/>
              </a:buClr>
              <a:buSzPts val="2000"/>
              <a:buFont typeface="Cambria"/>
              <a:buNone/>
            </a:pP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2074066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Suggestions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562;p69">
            <a:extLst>
              <a:ext uri="{FF2B5EF4-FFF2-40B4-BE49-F238E27FC236}">
                <a16:creationId xmlns:a16="http://schemas.microsoft.com/office/drawing/2014/main" id="{C4F24F31-237B-634C-BF27-E23096413B8A}"/>
              </a:ext>
            </a:extLst>
          </p:cNvPr>
          <p:cNvSpPr txBox="1">
            <a:spLocks/>
          </p:cNvSpPr>
          <p:nvPr/>
        </p:nvSpPr>
        <p:spPr>
          <a:xfrm>
            <a:off x="1523999" y="2011437"/>
            <a:ext cx="9246919"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14325" algn="l">
              <a:spcBef>
                <a:spcPts val="360"/>
              </a:spcBef>
              <a:buSzPts val="1350"/>
              <a:buFont typeface="Cambria"/>
              <a:buChar char="●"/>
            </a:pPr>
            <a:r>
              <a:rPr lang="en-US" sz="2800" dirty="0">
                <a:latin typeface="Cambria"/>
                <a:ea typeface="Cambria"/>
                <a:cs typeface="Cambria"/>
                <a:sym typeface="Cambria"/>
              </a:rPr>
              <a:t>Identify the students’ interests and personal preferences</a:t>
            </a:r>
          </a:p>
          <a:p>
            <a:pPr marL="457200" indent="-314325" algn="l">
              <a:spcBef>
                <a:spcPts val="0"/>
              </a:spcBef>
              <a:buSzPts val="1350"/>
              <a:buFont typeface="Cambria"/>
              <a:buChar char="●"/>
            </a:pPr>
            <a:r>
              <a:rPr lang="en-US" sz="2800" dirty="0">
                <a:latin typeface="Cambria"/>
                <a:ea typeface="Cambria"/>
                <a:cs typeface="Cambria"/>
                <a:sym typeface="Cambria"/>
              </a:rPr>
              <a:t>Find out if the student has ever done community service/</a:t>
            </a:r>
            <a:r>
              <a:rPr lang="en-US" sz="2800" i="1" dirty="0">
                <a:latin typeface="Cambria"/>
                <a:ea typeface="Cambria"/>
                <a:cs typeface="Cambria"/>
                <a:sym typeface="Cambria"/>
              </a:rPr>
              <a:t>chessed </a:t>
            </a:r>
            <a:r>
              <a:rPr lang="en-US" sz="2800" dirty="0">
                <a:latin typeface="Cambria"/>
                <a:ea typeface="Cambria"/>
                <a:cs typeface="Cambria"/>
                <a:sym typeface="Cambria"/>
              </a:rPr>
              <a:t>work before </a:t>
            </a:r>
          </a:p>
          <a:p>
            <a:pPr marL="457200" indent="-314325" algn="l">
              <a:spcBef>
                <a:spcPts val="0"/>
              </a:spcBef>
              <a:buSzPts val="1350"/>
              <a:buFont typeface="Cambria"/>
              <a:buChar char="●"/>
            </a:pPr>
            <a:r>
              <a:rPr lang="en-US" sz="2800" dirty="0">
                <a:latin typeface="Cambria"/>
                <a:ea typeface="Cambria"/>
                <a:cs typeface="Cambria"/>
                <a:sym typeface="Cambria"/>
              </a:rPr>
              <a:t>Educate the student on various types of </a:t>
            </a:r>
            <a:r>
              <a:rPr lang="en-US" sz="2800" i="1" dirty="0">
                <a:latin typeface="Cambria"/>
                <a:ea typeface="Cambria"/>
                <a:cs typeface="Cambria"/>
                <a:sym typeface="Cambria"/>
              </a:rPr>
              <a:t>mitzvah </a:t>
            </a:r>
            <a:r>
              <a:rPr lang="en-US" sz="2800" dirty="0">
                <a:latin typeface="Cambria"/>
                <a:ea typeface="Cambria"/>
                <a:cs typeface="Cambria"/>
                <a:sym typeface="Cambria"/>
              </a:rPr>
              <a:t>projects</a:t>
            </a:r>
          </a:p>
        </p:txBody>
      </p:sp>
    </p:spTree>
    <p:extLst>
      <p:ext uri="{BB962C8B-B14F-4D97-AF65-F5344CB8AC3E}">
        <p14:creationId xmlns:p14="http://schemas.microsoft.com/office/powerpoint/2010/main" val="1061238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i="1" dirty="0">
                <a:solidFill>
                  <a:srgbClr val="000000"/>
                </a:solidFill>
                <a:latin typeface="Cambria"/>
                <a:ea typeface="Cambria"/>
                <a:cs typeface="Cambria"/>
                <a:sym typeface="Cambria"/>
              </a:rPr>
              <a:t>Mitzvah </a:t>
            </a:r>
            <a:r>
              <a:rPr lang="en-US" sz="4000" b="1" dirty="0">
                <a:solidFill>
                  <a:srgbClr val="000000"/>
                </a:solidFill>
                <a:latin typeface="Cambria"/>
                <a:ea typeface="Cambria"/>
                <a:cs typeface="Cambria"/>
                <a:sym typeface="Cambria"/>
              </a:rPr>
              <a:t>Project Possibilities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570;p70">
            <a:extLst>
              <a:ext uri="{FF2B5EF4-FFF2-40B4-BE49-F238E27FC236}">
                <a16:creationId xmlns:a16="http://schemas.microsoft.com/office/drawing/2014/main" id="{DEEA139C-3133-F941-9988-C5A9A558653D}"/>
              </a:ext>
            </a:extLst>
          </p:cNvPr>
          <p:cNvSpPr txBox="1">
            <a:spLocks/>
          </p:cNvSpPr>
          <p:nvPr/>
        </p:nvSpPr>
        <p:spPr>
          <a:xfrm>
            <a:off x="1669472" y="1851561"/>
            <a:ext cx="8998527"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14325" algn="l">
              <a:spcBef>
                <a:spcPts val="360"/>
              </a:spcBef>
              <a:buSzPts val="1350"/>
              <a:buFont typeface="Cambria"/>
              <a:buChar char="●"/>
            </a:pPr>
            <a:r>
              <a:rPr lang="en-US" sz="2800" dirty="0">
                <a:latin typeface="Cambria"/>
                <a:ea typeface="Cambria"/>
                <a:cs typeface="Cambria"/>
                <a:sym typeface="Cambria"/>
              </a:rPr>
              <a:t>Volunteering at a local food pantry</a:t>
            </a:r>
          </a:p>
          <a:p>
            <a:pPr marL="457200" indent="-314325" algn="l">
              <a:spcBef>
                <a:spcPts val="0"/>
              </a:spcBef>
              <a:buSzPts val="1350"/>
              <a:buFont typeface="Cambria"/>
              <a:buChar char="●"/>
            </a:pPr>
            <a:r>
              <a:rPr lang="en-US" sz="2800" dirty="0">
                <a:latin typeface="Cambria"/>
                <a:ea typeface="Cambria"/>
                <a:cs typeface="Cambria"/>
                <a:sym typeface="Cambria"/>
              </a:rPr>
              <a:t>Fundraise money for a specific organization</a:t>
            </a:r>
          </a:p>
          <a:p>
            <a:pPr marL="457200" indent="-314325" algn="l">
              <a:spcBef>
                <a:spcPts val="0"/>
              </a:spcBef>
              <a:buSzPts val="1350"/>
              <a:buFont typeface="Cambria"/>
              <a:buChar char="●"/>
            </a:pPr>
            <a:r>
              <a:rPr lang="en-US" sz="2800" dirty="0">
                <a:latin typeface="Cambria"/>
                <a:ea typeface="Cambria"/>
                <a:cs typeface="Cambria"/>
                <a:sym typeface="Cambria"/>
              </a:rPr>
              <a:t>Collect donation items (examples: toiletries, books, clothing, canned goods, sports equipment)</a:t>
            </a:r>
          </a:p>
          <a:p>
            <a:pPr marL="457200" indent="-314325" algn="l">
              <a:spcBef>
                <a:spcPts val="0"/>
              </a:spcBef>
              <a:buSzPts val="1350"/>
              <a:buFont typeface="Cambria"/>
              <a:buChar char="●"/>
            </a:pPr>
            <a:r>
              <a:rPr lang="en-US" sz="2800" dirty="0">
                <a:latin typeface="Cambria"/>
                <a:ea typeface="Cambria"/>
                <a:cs typeface="Cambria"/>
                <a:sym typeface="Cambria"/>
              </a:rPr>
              <a:t>Hair donation</a:t>
            </a:r>
          </a:p>
          <a:p>
            <a:pPr marL="457200" indent="-314325" algn="l">
              <a:spcBef>
                <a:spcPts val="0"/>
              </a:spcBef>
              <a:buSzPts val="1350"/>
              <a:buFont typeface="Cambria"/>
              <a:buChar char="●"/>
            </a:pPr>
            <a:r>
              <a:rPr lang="en-US" sz="2800" dirty="0">
                <a:latin typeface="Cambria"/>
                <a:ea typeface="Cambria"/>
                <a:cs typeface="Cambria"/>
                <a:sym typeface="Cambria"/>
              </a:rPr>
              <a:t>Volunteer work with children </a:t>
            </a:r>
          </a:p>
          <a:p>
            <a:pPr marL="942975" lvl="1" indent="-342900" algn="l">
              <a:spcBef>
                <a:spcPts val="0"/>
              </a:spcBef>
              <a:buSzPts val="1350"/>
              <a:buFont typeface="Courier New" panose="02070309020205020404" pitchFamily="49" charset="0"/>
              <a:buChar char="o"/>
            </a:pPr>
            <a:r>
              <a:rPr lang="en-US" sz="2400" dirty="0">
                <a:latin typeface="Cambria"/>
                <a:ea typeface="Cambria"/>
                <a:cs typeface="Cambria"/>
                <a:sym typeface="Cambria"/>
              </a:rPr>
              <a:t>local pre-school, Hebrew school</a:t>
            </a:r>
          </a:p>
          <a:p>
            <a:pPr marL="457200" indent="-314325" algn="l">
              <a:spcBef>
                <a:spcPts val="0"/>
              </a:spcBef>
              <a:buSzPts val="1350"/>
              <a:buFont typeface="Cambria"/>
              <a:buChar char="●"/>
            </a:pPr>
            <a:r>
              <a:rPr lang="en-US" sz="2800" dirty="0">
                <a:latin typeface="Cambria"/>
                <a:ea typeface="Cambria"/>
                <a:cs typeface="Cambria"/>
                <a:sym typeface="Cambria"/>
              </a:rPr>
              <a:t>Volunteer work with the elderly </a:t>
            </a:r>
          </a:p>
        </p:txBody>
      </p:sp>
    </p:spTree>
    <p:extLst>
      <p:ext uri="{BB962C8B-B14F-4D97-AF65-F5344CB8AC3E}">
        <p14:creationId xmlns:p14="http://schemas.microsoft.com/office/powerpoint/2010/main" val="2576541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Unit 6: Case Studies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7" name="Google Shape;578;p71">
            <a:extLst>
              <a:ext uri="{FF2B5EF4-FFF2-40B4-BE49-F238E27FC236}">
                <a16:creationId xmlns:a16="http://schemas.microsoft.com/office/drawing/2014/main" id="{E33C1683-8894-504A-8A6D-9DF4F2A590B9}"/>
              </a:ext>
            </a:extLst>
          </p:cNvPr>
          <p:cNvPicPr preferRelativeResize="0"/>
          <p:nvPr/>
        </p:nvPicPr>
        <p:blipFill>
          <a:blip r:embed="rId3">
            <a:alphaModFix/>
          </a:blip>
          <a:stretch>
            <a:fillRect/>
          </a:stretch>
        </p:blipFill>
        <p:spPr>
          <a:xfrm>
            <a:off x="3549804" y="2160062"/>
            <a:ext cx="5469200" cy="3381500"/>
          </a:xfrm>
          <a:prstGeom prst="rect">
            <a:avLst/>
          </a:prstGeom>
          <a:noFill/>
          <a:ln>
            <a:noFill/>
          </a:ln>
        </p:spPr>
      </p:pic>
    </p:spTree>
    <p:extLst>
      <p:ext uri="{BB962C8B-B14F-4D97-AF65-F5344CB8AC3E}">
        <p14:creationId xmlns:p14="http://schemas.microsoft.com/office/powerpoint/2010/main" val="3722973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Questions for the Parent/ Guardian</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9591180" cy="3816429"/>
          </a:xfrm>
          <a:prstGeom prst="rect">
            <a:avLst/>
          </a:prstGeom>
          <a:noFill/>
        </p:spPr>
        <p:txBody>
          <a:bodyPr wrap="square" rtlCol="0">
            <a:spAutoFit/>
          </a:bodyPr>
          <a:lstStyle/>
          <a:p>
            <a:pPr marL="596900" lvl="0" indent="-514350">
              <a:buSzPts val="2300"/>
              <a:buFont typeface="+mj-lt"/>
              <a:buAutoNum type="arabicPeriod"/>
            </a:pPr>
            <a:r>
              <a:rPr lang="en-US" sz="2800" dirty="0">
                <a:latin typeface="Cambria"/>
                <a:ea typeface="Cambria"/>
                <a:cs typeface="Cambria"/>
                <a:sym typeface="Cambria"/>
              </a:rPr>
              <a:t>What do you want your child to get out of this experience? </a:t>
            </a:r>
          </a:p>
          <a:p>
            <a:pPr marL="596900" lvl="0" indent="-514350">
              <a:buSzPts val="2300"/>
              <a:buFont typeface="+mj-lt"/>
              <a:buAutoNum type="arabicPeriod"/>
            </a:pPr>
            <a:r>
              <a:rPr lang="en-US" sz="2800" dirty="0">
                <a:latin typeface="Cambria"/>
                <a:ea typeface="Cambria"/>
                <a:cs typeface="Cambria"/>
                <a:sym typeface="Cambria"/>
              </a:rPr>
              <a:t>What is your reason for having this </a:t>
            </a:r>
            <a:r>
              <a:rPr lang="en-US" sz="2800" i="1" dirty="0">
                <a:latin typeface="Cambria"/>
                <a:ea typeface="Cambria"/>
                <a:cs typeface="Cambria"/>
                <a:sym typeface="Cambria"/>
              </a:rPr>
              <a:t>bar/bat mitzvah</a:t>
            </a:r>
            <a:r>
              <a:rPr lang="en-US" sz="2800" dirty="0">
                <a:latin typeface="Cambria"/>
                <a:ea typeface="Cambria"/>
                <a:cs typeface="Cambria"/>
                <a:sym typeface="Cambria"/>
              </a:rPr>
              <a:t>? </a:t>
            </a:r>
          </a:p>
          <a:p>
            <a:pPr marL="596900" lvl="0" indent="-514350">
              <a:buSzPts val="2300"/>
              <a:buFont typeface="+mj-lt"/>
              <a:buAutoNum type="arabicPeriod"/>
            </a:pPr>
            <a:r>
              <a:rPr lang="en-US" sz="2800" dirty="0">
                <a:latin typeface="Cambria"/>
                <a:ea typeface="Cambria"/>
                <a:cs typeface="Cambria"/>
                <a:sym typeface="Cambria"/>
              </a:rPr>
              <a:t>What do you want your family to get out of this experience? </a:t>
            </a:r>
          </a:p>
          <a:p>
            <a:pPr marL="596900" lvl="0" indent="-514350">
              <a:buSzPts val="2300"/>
              <a:buFont typeface="+mj-lt"/>
              <a:buAutoNum type="arabicPeriod"/>
            </a:pPr>
            <a:r>
              <a:rPr lang="en-US" sz="2800" dirty="0">
                <a:latin typeface="Cambria"/>
                <a:ea typeface="Cambria"/>
                <a:cs typeface="Cambria"/>
                <a:sym typeface="Cambria"/>
              </a:rPr>
              <a:t>How much of the service do you want your child to lead?</a:t>
            </a:r>
          </a:p>
          <a:p>
            <a:pPr marL="596900" lvl="0" indent="-514350">
              <a:buSzPts val="2300"/>
              <a:buFont typeface="+mj-lt"/>
              <a:buAutoNum type="arabicPeriod"/>
            </a:pPr>
            <a:r>
              <a:rPr lang="en-US" sz="2800" dirty="0">
                <a:latin typeface="Cambria"/>
                <a:ea typeface="Cambria"/>
                <a:cs typeface="Cambria"/>
                <a:sym typeface="Cambria"/>
              </a:rPr>
              <a:t>How many prayers do you want them to learn?</a:t>
            </a:r>
          </a:p>
          <a:p>
            <a:pPr marL="596900" lvl="0" indent="-514350">
              <a:buSzPts val="2300"/>
              <a:buFont typeface="+mj-lt"/>
              <a:buAutoNum type="arabicPeriod"/>
            </a:pPr>
            <a:r>
              <a:rPr lang="en-US" sz="2800" dirty="0">
                <a:latin typeface="Cambria"/>
                <a:ea typeface="Cambria"/>
                <a:cs typeface="Cambria"/>
                <a:sym typeface="Cambria"/>
              </a:rPr>
              <a:t>How many </a:t>
            </a:r>
            <a:r>
              <a:rPr lang="en-US" sz="2800" i="1" dirty="0">
                <a:latin typeface="Cambria"/>
                <a:ea typeface="Cambria"/>
                <a:cs typeface="Cambria"/>
                <a:sym typeface="Cambria"/>
              </a:rPr>
              <a:t>aliyot</a:t>
            </a:r>
            <a:r>
              <a:rPr lang="en-US" sz="2800" dirty="0">
                <a:latin typeface="Cambria"/>
                <a:ea typeface="Cambria"/>
                <a:cs typeface="Cambria"/>
                <a:sym typeface="Cambria"/>
              </a:rPr>
              <a:t> do you want them to read from the </a:t>
            </a:r>
            <a:r>
              <a:rPr lang="en-US" sz="2800" i="1" dirty="0">
                <a:latin typeface="Cambria"/>
                <a:ea typeface="Cambria"/>
                <a:cs typeface="Cambria"/>
                <a:sym typeface="Cambria"/>
              </a:rPr>
              <a:t>Torah</a:t>
            </a:r>
            <a:r>
              <a:rPr lang="en-US" sz="2800" dirty="0">
                <a:latin typeface="Cambria"/>
                <a:ea typeface="Cambria"/>
                <a:cs typeface="Cambria"/>
                <a:sym typeface="Cambria"/>
              </a:rPr>
              <a:t>? </a:t>
            </a:r>
            <a:br>
              <a:rPr lang="en-US" b="1" dirty="0">
                <a:solidFill>
                  <a:schemeClr val="dk1"/>
                </a:solidFill>
                <a:latin typeface="Cambria"/>
                <a:ea typeface="Cambria"/>
                <a:cs typeface="Cambria"/>
                <a:sym typeface="Cambria"/>
              </a:rPr>
            </a:br>
            <a:endParaRPr lang="en-US" dirty="0"/>
          </a:p>
        </p:txBody>
      </p:sp>
    </p:spTree>
    <p:extLst>
      <p:ext uri="{BB962C8B-B14F-4D97-AF65-F5344CB8AC3E}">
        <p14:creationId xmlns:p14="http://schemas.microsoft.com/office/powerpoint/2010/main" val="1243596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6 -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10298275" y="4632326"/>
            <a:ext cx="1765965" cy="1915257"/>
          </a:xfrm>
          <a:prstGeom prst="rect">
            <a:avLst/>
          </a:prstGeom>
          <a:noFill/>
          <a:ln>
            <a:noFill/>
          </a:ln>
        </p:spPr>
      </p:pic>
      <p:sp>
        <p:nvSpPr>
          <p:cNvPr id="9" name="Google Shape;585;p72">
            <a:extLst>
              <a:ext uri="{FF2B5EF4-FFF2-40B4-BE49-F238E27FC236}">
                <a16:creationId xmlns:a16="http://schemas.microsoft.com/office/drawing/2014/main" id="{EF3D33A3-265A-1344-BC9A-A8A0C72EB41A}"/>
              </a:ext>
            </a:extLst>
          </p:cNvPr>
          <p:cNvSpPr txBox="1"/>
          <p:nvPr/>
        </p:nvSpPr>
        <p:spPr>
          <a:xfrm>
            <a:off x="1524000" y="1922813"/>
            <a:ext cx="9144000" cy="1143000"/>
          </a:xfrm>
          <a:prstGeom prst="rect">
            <a:avLst/>
          </a:prstGeom>
          <a:noFill/>
          <a:ln>
            <a:noFill/>
          </a:ln>
        </p:spPr>
        <p:txBody>
          <a:bodyPr spcFirstLastPara="1" wrap="square" lIns="91425" tIns="45700" rIns="91425" bIns="45700" anchor="t" anchorCtr="0">
            <a:noAutofit/>
          </a:bodyPr>
          <a:lstStyle/>
          <a:p>
            <a:pPr marL="457200" indent="-361950">
              <a:lnSpc>
                <a:spcPct val="115000"/>
              </a:lnSpc>
              <a:buClr>
                <a:srgbClr val="000000"/>
              </a:buClr>
              <a:buSzPts val="2100"/>
              <a:buFont typeface="Cambria"/>
              <a:buChar char="●"/>
            </a:pPr>
            <a:r>
              <a:rPr lang="en-US" sz="2400" kern="0" dirty="0">
                <a:solidFill>
                  <a:srgbClr val="000000"/>
                </a:solidFill>
                <a:latin typeface="Cambria"/>
                <a:ea typeface="Cambria"/>
                <a:cs typeface="Cambria"/>
                <a:sym typeface="Cambria"/>
              </a:rPr>
              <a:t>You will meet many different types of learners as a </a:t>
            </a:r>
            <a:r>
              <a:rPr lang="en-US" sz="2400" i="1" kern="0" dirty="0">
                <a:solidFill>
                  <a:srgbClr val="000000"/>
                </a:solidFill>
                <a:latin typeface="Cambria"/>
                <a:ea typeface="Cambria"/>
                <a:cs typeface="Cambria"/>
                <a:sym typeface="Cambria"/>
              </a:rPr>
              <a:t>b’nai mitzvah</a:t>
            </a:r>
            <a:r>
              <a:rPr lang="en-US" sz="2400" kern="0" dirty="0">
                <a:solidFill>
                  <a:srgbClr val="000000"/>
                </a:solidFill>
                <a:latin typeface="Cambria"/>
                <a:ea typeface="Cambria"/>
                <a:cs typeface="Cambria"/>
                <a:sym typeface="Cambria"/>
              </a:rPr>
              <a:t> tutor. Being intentional with your instruction will help you match your teaching to the learner in front of you. </a:t>
            </a:r>
            <a:endParaRPr sz="2400" kern="0" dirty="0">
              <a:solidFill>
                <a:srgbClr val="000000"/>
              </a:solidFill>
              <a:latin typeface="Cambria"/>
              <a:ea typeface="Cambria"/>
              <a:cs typeface="Cambria"/>
              <a:sym typeface="Cambria"/>
            </a:endParaRPr>
          </a:p>
          <a:p>
            <a:pPr marL="457200" indent="-361950">
              <a:lnSpc>
                <a:spcPct val="115000"/>
              </a:lnSpc>
              <a:buClr>
                <a:srgbClr val="000000"/>
              </a:buClr>
              <a:buSzPts val="2100"/>
              <a:buFont typeface="Cambria"/>
              <a:buChar char="●"/>
            </a:pPr>
            <a:r>
              <a:rPr lang="en-US" sz="2400" kern="0" dirty="0">
                <a:solidFill>
                  <a:srgbClr val="000000"/>
                </a:solidFill>
                <a:latin typeface="Cambria"/>
                <a:ea typeface="Cambria"/>
                <a:cs typeface="Cambria"/>
                <a:sym typeface="Cambria"/>
              </a:rPr>
              <a:t>It is important to be aware of and understand a range of disabilities, learning types and student profiles so that you can meet the needs of each student you tutor.  </a:t>
            </a:r>
            <a:endParaRPr sz="2400" kern="0" dirty="0">
              <a:solidFill>
                <a:srgbClr val="000000"/>
              </a:solidFill>
              <a:latin typeface="Cambria"/>
              <a:ea typeface="Cambria"/>
              <a:cs typeface="Cambria"/>
              <a:sym typeface="Cambria"/>
            </a:endParaRPr>
          </a:p>
          <a:p>
            <a:pPr marL="457200" indent="-361950">
              <a:lnSpc>
                <a:spcPct val="115000"/>
              </a:lnSpc>
              <a:buClr>
                <a:srgbClr val="000000"/>
              </a:buClr>
              <a:buSzPts val="2100"/>
              <a:buFont typeface="Cambria"/>
              <a:buChar char="●"/>
            </a:pPr>
            <a:r>
              <a:rPr lang="en-US" sz="2400" kern="0" dirty="0">
                <a:solidFill>
                  <a:srgbClr val="000000"/>
                </a:solidFill>
                <a:latin typeface="Cambria"/>
                <a:ea typeface="Cambria"/>
                <a:cs typeface="Cambria"/>
                <a:sym typeface="Cambria"/>
              </a:rPr>
              <a:t>Not all students learn in the same way and not all students need the same accommodations in the </a:t>
            </a:r>
            <a:r>
              <a:rPr lang="en-US" sz="2400" i="1" kern="0" dirty="0">
                <a:solidFill>
                  <a:srgbClr val="000000"/>
                </a:solidFill>
                <a:latin typeface="Cambria"/>
                <a:ea typeface="Cambria"/>
                <a:cs typeface="Cambria"/>
                <a:sym typeface="Cambria"/>
              </a:rPr>
              <a:t>b’nai mitzvah</a:t>
            </a:r>
            <a:r>
              <a:rPr lang="en-US" sz="2400" kern="0" dirty="0">
                <a:solidFill>
                  <a:srgbClr val="000000"/>
                </a:solidFill>
                <a:latin typeface="Cambria"/>
                <a:ea typeface="Cambria"/>
                <a:cs typeface="Cambria"/>
                <a:sym typeface="Cambria"/>
              </a:rPr>
              <a:t> process. Learning about a variety of methods will help make the </a:t>
            </a:r>
            <a:r>
              <a:rPr lang="en-US" sz="2400" i="1" kern="0" dirty="0">
                <a:solidFill>
                  <a:srgbClr val="000000"/>
                </a:solidFill>
                <a:latin typeface="Cambria"/>
                <a:ea typeface="Cambria"/>
                <a:cs typeface="Cambria"/>
                <a:sym typeface="Cambria"/>
              </a:rPr>
              <a:t>b’nai mitzvah</a:t>
            </a:r>
            <a:r>
              <a:rPr lang="en-US" sz="2400" kern="0" dirty="0">
                <a:solidFill>
                  <a:srgbClr val="000000"/>
                </a:solidFill>
                <a:latin typeface="Cambria"/>
                <a:ea typeface="Cambria"/>
                <a:cs typeface="Cambria"/>
                <a:sym typeface="Cambria"/>
              </a:rPr>
              <a:t> experience meaningful for each child. </a:t>
            </a:r>
            <a:endParaRPr sz="2400" kern="0" dirty="0">
              <a:solidFill>
                <a:srgbClr val="000000"/>
              </a:solidFill>
              <a:latin typeface="Cambria"/>
              <a:ea typeface="Cambria"/>
              <a:cs typeface="Cambria"/>
              <a:sym typeface="Cambria"/>
            </a:endParaRPr>
          </a:p>
          <a:p>
            <a:pPr marL="457200">
              <a:lnSpc>
                <a:spcPct val="115000"/>
              </a:lnSpc>
              <a:buClr>
                <a:srgbClr val="000000"/>
              </a:buClr>
              <a:buFont typeface="Arial"/>
              <a:buNone/>
            </a:pPr>
            <a:endParaRPr sz="1200" kern="0" dirty="0">
              <a:solidFill>
                <a:srgbClr val="000000"/>
              </a:solidFill>
              <a:latin typeface="Cambria"/>
              <a:ea typeface="Cambria"/>
              <a:cs typeface="Cambria"/>
              <a:sym typeface="Cambria"/>
            </a:endParaRPr>
          </a:p>
          <a:p>
            <a:pPr marL="457200">
              <a:lnSpc>
                <a:spcPct val="115000"/>
              </a:lnSpc>
              <a:buClr>
                <a:srgbClr val="000000"/>
              </a:buClr>
              <a:buFont typeface="Arial"/>
              <a:buNone/>
            </a:pPr>
            <a:endParaRPr sz="2300" kern="0" dirty="0">
              <a:solidFill>
                <a:srgbClr val="000000"/>
              </a:solidFill>
              <a:latin typeface="Cambria"/>
              <a:ea typeface="Cambria"/>
              <a:cs typeface="Cambria"/>
              <a:sym typeface="Cambria"/>
            </a:endParaRPr>
          </a:p>
          <a:p>
            <a:pPr>
              <a:lnSpc>
                <a:spcPct val="115000"/>
              </a:lnSpc>
              <a:buClr>
                <a:srgbClr val="000000"/>
              </a:buClr>
              <a:buFont typeface="Arial"/>
              <a:buNone/>
            </a:pPr>
            <a:endParaRPr sz="3000" kern="0" dirty="0">
              <a:solidFill>
                <a:srgbClr val="000000"/>
              </a:solidFill>
              <a:latin typeface="Cambria"/>
              <a:ea typeface="Cambria"/>
              <a:cs typeface="Cambria"/>
              <a:sym typeface="Cambria"/>
            </a:endParaRPr>
          </a:p>
          <a:p>
            <a:pPr>
              <a:spcBef>
                <a:spcPts val="1600"/>
              </a:spcBef>
              <a:buClr>
                <a:srgbClr val="191919"/>
              </a:buClr>
              <a:buSzPts val="2000"/>
              <a:buFont typeface="Cambria"/>
              <a:buNone/>
            </a:pP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331046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u="sng" dirty="0">
                <a:solidFill>
                  <a:srgbClr val="4A86E8"/>
                </a:solidFill>
                <a:latin typeface="Cambria"/>
                <a:ea typeface="Cambria"/>
                <a:cs typeface="Cambria"/>
                <a:sym typeface="Cambria"/>
                <a:hlinkClick r:id="rId2">
                  <a:extLst>
                    <a:ext uri="{A12FA001-AC4F-418D-AE19-62706E023703}">
                      <ahyp:hlinkClr xmlns:ahyp="http://schemas.microsoft.com/office/drawing/2018/hyperlinkcolor" val="tx"/>
                    </a:ext>
                  </a:extLst>
                </a:hlinkClick>
              </a:rPr>
              <a:t>Common Special Needs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3">
            <a:alphaModFix/>
          </a:blip>
          <a:stretch>
            <a:fillRect/>
          </a:stretch>
        </p:blipFill>
        <p:spPr>
          <a:xfrm>
            <a:off x="11044809" y="222497"/>
            <a:ext cx="781925" cy="651604"/>
          </a:xfrm>
          <a:prstGeom prst="rect">
            <a:avLst/>
          </a:prstGeom>
          <a:noFill/>
          <a:ln>
            <a:noFill/>
          </a:ln>
        </p:spPr>
      </p:pic>
      <p:pic>
        <p:nvPicPr>
          <p:cNvPr id="7" name="Google Shape;594;p73">
            <a:extLst>
              <a:ext uri="{FF2B5EF4-FFF2-40B4-BE49-F238E27FC236}">
                <a16:creationId xmlns:a16="http://schemas.microsoft.com/office/drawing/2014/main" id="{99C76D93-2D0E-BB40-9175-5974F778352C}"/>
              </a:ext>
            </a:extLst>
          </p:cNvPr>
          <p:cNvPicPr preferRelativeResize="0"/>
          <p:nvPr/>
        </p:nvPicPr>
        <p:blipFill>
          <a:blip r:embed="rId4">
            <a:alphaModFix/>
          </a:blip>
          <a:stretch>
            <a:fillRect/>
          </a:stretch>
        </p:blipFill>
        <p:spPr>
          <a:xfrm>
            <a:off x="3498903" y="2454211"/>
            <a:ext cx="5273359" cy="3127191"/>
          </a:xfrm>
          <a:prstGeom prst="rect">
            <a:avLst/>
          </a:prstGeom>
          <a:noFill/>
          <a:ln>
            <a:noFill/>
          </a:ln>
        </p:spPr>
      </p:pic>
    </p:spTree>
    <p:extLst>
      <p:ext uri="{BB962C8B-B14F-4D97-AF65-F5344CB8AC3E}">
        <p14:creationId xmlns:p14="http://schemas.microsoft.com/office/powerpoint/2010/main" val="3994900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Case Study #1 (Sarah)</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600;p74">
            <a:extLst>
              <a:ext uri="{FF2B5EF4-FFF2-40B4-BE49-F238E27FC236}">
                <a16:creationId xmlns:a16="http://schemas.microsoft.com/office/drawing/2014/main" id="{1E864224-009E-8349-AE83-B154167A046F}"/>
              </a:ext>
            </a:extLst>
          </p:cNvPr>
          <p:cNvSpPr txBox="1"/>
          <p:nvPr/>
        </p:nvSpPr>
        <p:spPr>
          <a:xfrm>
            <a:off x="1633599" y="1846613"/>
            <a:ext cx="9244198" cy="36522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mbria"/>
              <a:buNone/>
            </a:pPr>
            <a:r>
              <a:rPr lang="en-US" sz="2400" b="0" i="0" u="none" strike="noStrike" cap="none" dirty="0">
                <a:solidFill>
                  <a:schemeClr val="dk1"/>
                </a:solidFill>
                <a:highlight>
                  <a:srgbClr val="FFFFFF"/>
                </a:highlight>
                <a:latin typeface="Cambria"/>
                <a:ea typeface="Cambria"/>
                <a:cs typeface="Cambria"/>
                <a:sym typeface="Cambria"/>
              </a:rPr>
              <a:t>Sarah is an 11-year-old girl with a language-based learning disability. She has difficulty reading and is not on grade level with her peers. She often appears distracted in class and can be found playing with toys or fidgets at her desk. Although she is not looking at the board, she is still processing what the teacher is saying. Identifying letters in both English and Hebrew is challenging for her. If you read a passage to her, she can explain to you what happened. Sarah is very interested in playing sports and having friendly debates with her friends.</a:t>
            </a:r>
            <a:endParaRPr sz="2000" dirty="0"/>
          </a:p>
          <a:p>
            <a:pPr marL="0" marR="0" lvl="0" indent="0" algn="l" rtl="0">
              <a:lnSpc>
                <a:spcPct val="100000"/>
              </a:lnSpc>
              <a:spcBef>
                <a:spcPts val="1600"/>
              </a:spcBef>
              <a:spcAft>
                <a:spcPts val="0"/>
              </a:spcAft>
              <a:buClr>
                <a:schemeClr val="dk1"/>
              </a:buClr>
              <a:buSzPts val="2000"/>
              <a:buFont typeface="Cambria"/>
              <a:buNone/>
            </a:pPr>
            <a:r>
              <a:rPr lang="en-US" sz="2400" dirty="0">
                <a:solidFill>
                  <a:schemeClr val="dk1"/>
                </a:solidFill>
                <a:highlight>
                  <a:srgbClr val="FFFFFF"/>
                </a:highlight>
                <a:latin typeface="Cambria"/>
                <a:ea typeface="Cambria"/>
                <a:cs typeface="Cambria"/>
                <a:sym typeface="Cambria"/>
              </a:rPr>
              <a:t>What recommendations can you make to Sarah’s </a:t>
            </a:r>
            <a:r>
              <a:rPr lang="en-US" sz="2400" i="1" dirty="0">
                <a:solidFill>
                  <a:schemeClr val="dk1"/>
                </a:solidFill>
                <a:highlight>
                  <a:srgbClr val="FFFFFF"/>
                </a:highlight>
                <a:latin typeface="Cambria"/>
                <a:ea typeface="Cambria"/>
                <a:cs typeface="Cambria"/>
                <a:sym typeface="Cambria"/>
              </a:rPr>
              <a:t>bat mitzvah</a:t>
            </a:r>
            <a:r>
              <a:rPr lang="en-US" sz="2400" dirty="0">
                <a:solidFill>
                  <a:schemeClr val="dk1"/>
                </a:solidFill>
                <a:highlight>
                  <a:srgbClr val="FFFFFF"/>
                </a:highlight>
                <a:latin typeface="Cambria"/>
                <a:ea typeface="Cambria"/>
                <a:cs typeface="Cambria"/>
                <a:sym typeface="Cambria"/>
              </a:rPr>
              <a:t> tutor? </a:t>
            </a:r>
            <a:endParaRPr sz="2000" dirty="0"/>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0779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766103"/>
            <a:ext cx="9144000" cy="2387600"/>
          </a:xfrm>
        </p:spPr>
        <p:txBody>
          <a:bodyPr>
            <a:normAutofit/>
          </a:bodyPr>
          <a:lstStyle/>
          <a:p>
            <a:pPr algn="l"/>
            <a:r>
              <a:rPr lang="en-US" sz="4000" b="1" dirty="0">
                <a:solidFill>
                  <a:schemeClr val="dk1"/>
                </a:solidFill>
                <a:latin typeface="Cambria"/>
                <a:ea typeface="Cambria"/>
                <a:cs typeface="Cambria"/>
                <a:sym typeface="Cambria"/>
              </a:rPr>
              <a:t>Possible Strategies for Sarah</a:t>
            </a:r>
            <a:br>
              <a:rPr lang="en-US" sz="40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607;p75">
            <a:extLst>
              <a:ext uri="{FF2B5EF4-FFF2-40B4-BE49-F238E27FC236}">
                <a16:creationId xmlns:a16="http://schemas.microsoft.com/office/drawing/2014/main" id="{C41C6D20-D74B-8A4F-B79D-B64164325AF4}"/>
              </a:ext>
            </a:extLst>
          </p:cNvPr>
          <p:cNvSpPr txBox="1"/>
          <p:nvPr/>
        </p:nvSpPr>
        <p:spPr>
          <a:xfrm>
            <a:off x="1623325" y="1756747"/>
            <a:ext cx="9233080" cy="3344505"/>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dk1"/>
              </a:buClr>
              <a:buSzPts val="2000"/>
            </a:pPr>
            <a:r>
              <a:rPr lang="en-US" sz="2400" b="0" i="0" u="none" strike="noStrike" cap="none" dirty="0">
                <a:solidFill>
                  <a:schemeClr val="dk1"/>
                </a:solidFill>
                <a:highlight>
                  <a:srgbClr val="FFFFFF"/>
                </a:highlight>
                <a:latin typeface="Cambria"/>
                <a:ea typeface="Cambria"/>
                <a:cs typeface="Cambria"/>
                <a:sym typeface="Cambria"/>
              </a:rPr>
              <a:t>Read the </a:t>
            </a:r>
            <a:r>
              <a:rPr lang="en-US" sz="2400" b="0" i="1" u="none" strike="noStrike" cap="none" dirty="0">
                <a:solidFill>
                  <a:schemeClr val="dk1"/>
                </a:solidFill>
                <a:highlight>
                  <a:srgbClr val="FFFFFF"/>
                </a:highlight>
                <a:latin typeface="Cambria"/>
                <a:ea typeface="Cambria"/>
                <a:cs typeface="Cambria"/>
                <a:sym typeface="Cambria"/>
              </a:rPr>
              <a:t>parsha </a:t>
            </a:r>
            <a:r>
              <a:rPr lang="en-US" sz="2400" b="0" i="0" u="none" strike="noStrike" cap="none" dirty="0">
                <a:solidFill>
                  <a:schemeClr val="dk1"/>
                </a:solidFill>
                <a:highlight>
                  <a:srgbClr val="FFFFFF"/>
                </a:highlight>
                <a:latin typeface="Cambria"/>
                <a:ea typeface="Cambria"/>
                <a:cs typeface="Cambria"/>
                <a:sym typeface="Cambria"/>
              </a:rPr>
              <a:t>aloud to her and discuss the story line together</a:t>
            </a:r>
            <a:endParaRPr sz="2400" dirty="0"/>
          </a:p>
          <a:p>
            <a:pPr marR="0" lvl="0" algn="l" rtl="0">
              <a:lnSpc>
                <a:spcPct val="100000"/>
              </a:lnSpc>
              <a:spcBef>
                <a:spcPts val="1600"/>
              </a:spcBef>
              <a:spcAft>
                <a:spcPts val="0"/>
              </a:spcAft>
              <a:buClr>
                <a:schemeClr val="dk1"/>
              </a:buClr>
              <a:buSzPts val="2000"/>
            </a:pPr>
            <a:r>
              <a:rPr lang="en-US" sz="2400" b="0" i="0" u="none" strike="noStrike" cap="none" dirty="0">
                <a:solidFill>
                  <a:schemeClr val="dk1"/>
                </a:solidFill>
                <a:highlight>
                  <a:srgbClr val="FFFFFF"/>
                </a:highlight>
                <a:latin typeface="Cambria"/>
                <a:ea typeface="Cambria"/>
                <a:cs typeface="Cambria"/>
                <a:sym typeface="Cambria"/>
              </a:rPr>
              <a:t>Have a debate about the “hot topics” in the </a:t>
            </a:r>
            <a:r>
              <a:rPr lang="en-US" sz="2400" b="0" i="1" u="none" strike="noStrike" cap="none" dirty="0">
                <a:solidFill>
                  <a:schemeClr val="dk1"/>
                </a:solidFill>
                <a:highlight>
                  <a:srgbClr val="FFFFFF"/>
                </a:highlight>
                <a:latin typeface="Cambria"/>
                <a:ea typeface="Cambria"/>
                <a:cs typeface="Cambria"/>
                <a:sym typeface="Cambria"/>
              </a:rPr>
              <a:t>parsha </a:t>
            </a:r>
            <a:endParaRPr sz="2400" b="0" i="0" u="none" strike="noStrike" cap="none" dirty="0">
              <a:solidFill>
                <a:schemeClr val="dk1"/>
              </a:solidFill>
              <a:highlight>
                <a:srgbClr val="FFFFFF"/>
              </a:highlight>
              <a:latin typeface="Cambria"/>
              <a:ea typeface="Cambria"/>
              <a:cs typeface="Cambria"/>
              <a:sym typeface="Cambria"/>
            </a:endParaRPr>
          </a:p>
          <a:p>
            <a:pPr marR="0" lvl="0" algn="l" rtl="0">
              <a:lnSpc>
                <a:spcPct val="100000"/>
              </a:lnSpc>
              <a:spcBef>
                <a:spcPts val="1600"/>
              </a:spcBef>
              <a:spcAft>
                <a:spcPts val="0"/>
              </a:spcAft>
              <a:buClr>
                <a:schemeClr val="dk1"/>
              </a:buClr>
              <a:buSzPts val="2000"/>
            </a:pPr>
            <a:r>
              <a:rPr lang="en-US" sz="2400" b="0" i="0" u="none" strike="noStrike" cap="none" dirty="0">
                <a:solidFill>
                  <a:schemeClr val="dk1"/>
                </a:solidFill>
                <a:highlight>
                  <a:srgbClr val="FFFFFF"/>
                </a:highlight>
                <a:latin typeface="Cambria"/>
                <a:ea typeface="Cambria"/>
                <a:cs typeface="Cambria"/>
                <a:sym typeface="Cambria"/>
              </a:rPr>
              <a:t>Present the Hebrew text in small portions rather than all at once  (less overwhelming to process the words)</a:t>
            </a:r>
            <a:endParaRPr sz="2400" dirty="0"/>
          </a:p>
          <a:p>
            <a:pPr marR="0" lvl="0" algn="l" rtl="0">
              <a:lnSpc>
                <a:spcPct val="100000"/>
              </a:lnSpc>
              <a:spcBef>
                <a:spcPts val="1600"/>
              </a:spcBef>
              <a:spcAft>
                <a:spcPts val="0"/>
              </a:spcAft>
              <a:buClr>
                <a:schemeClr val="dk1"/>
              </a:buClr>
              <a:buSzPts val="2000"/>
            </a:pPr>
            <a:r>
              <a:rPr lang="en-US" sz="2400" b="0" i="0" u="none" strike="noStrike" cap="none" dirty="0">
                <a:solidFill>
                  <a:schemeClr val="dk1"/>
                </a:solidFill>
                <a:highlight>
                  <a:srgbClr val="FFFFFF"/>
                </a:highlight>
                <a:latin typeface="Cambria"/>
                <a:ea typeface="Cambria"/>
                <a:cs typeface="Cambria"/>
                <a:sym typeface="Cambria"/>
              </a:rPr>
              <a:t>Read the Hebrew words to her, multiple times, and have her repeat them back</a:t>
            </a:r>
            <a:endParaRPr sz="2400" dirty="0"/>
          </a:p>
          <a:p>
            <a:pPr marR="0" lvl="0" algn="l" rtl="0">
              <a:lnSpc>
                <a:spcPct val="100000"/>
              </a:lnSpc>
              <a:spcBef>
                <a:spcPts val="1600"/>
              </a:spcBef>
              <a:spcAft>
                <a:spcPts val="0"/>
              </a:spcAft>
              <a:buClr>
                <a:schemeClr val="dk1"/>
              </a:buClr>
              <a:buSzPts val="2000"/>
            </a:pPr>
            <a:r>
              <a:rPr lang="en-US" sz="2400" b="0" i="1" u="none" strike="noStrike" cap="none" dirty="0">
                <a:solidFill>
                  <a:schemeClr val="dk1"/>
                </a:solidFill>
                <a:highlight>
                  <a:srgbClr val="FFFFFF"/>
                </a:highlight>
                <a:latin typeface="Cambria"/>
                <a:ea typeface="Cambria"/>
                <a:cs typeface="Cambria"/>
                <a:sym typeface="Cambria"/>
              </a:rPr>
              <a:t>Mitzvah</a:t>
            </a:r>
            <a:r>
              <a:rPr lang="en-US" sz="2400" b="0" i="0" u="none" strike="noStrike" cap="none" dirty="0">
                <a:solidFill>
                  <a:schemeClr val="dk1"/>
                </a:solidFill>
                <a:highlight>
                  <a:srgbClr val="FFFFFF"/>
                </a:highlight>
                <a:latin typeface="Cambria"/>
                <a:ea typeface="Cambria"/>
                <a:cs typeface="Cambria"/>
                <a:sym typeface="Cambria"/>
              </a:rPr>
              <a:t> project: donating sports equipment to those in need</a:t>
            </a:r>
            <a:endParaRPr sz="2400" dirty="0"/>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0612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Case Study #2 (Adam)</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615;p76">
            <a:extLst>
              <a:ext uri="{FF2B5EF4-FFF2-40B4-BE49-F238E27FC236}">
                <a16:creationId xmlns:a16="http://schemas.microsoft.com/office/drawing/2014/main" id="{3AB30806-CDA2-044B-9D01-795FF5DC78F3}"/>
              </a:ext>
            </a:extLst>
          </p:cNvPr>
          <p:cNvSpPr txBox="1">
            <a:spLocks/>
          </p:cNvSpPr>
          <p:nvPr/>
        </p:nvSpPr>
        <p:spPr>
          <a:xfrm>
            <a:off x="1621972" y="2011437"/>
            <a:ext cx="9144000"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dirty="0">
                <a:latin typeface="Cambria"/>
                <a:ea typeface="Cambria"/>
                <a:cs typeface="Cambria"/>
                <a:sym typeface="Cambria"/>
              </a:rPr>
              <a:t>Adam is a 10-year-old boy on the Autism Spectrum. He loves calendars, American History and the color red. He knows how to read English and Hebrew and loves talking about his interests. Adam is in a special education school for kids with Autism and learns best through modeling, repetition and visual aides. He is in a typical Hebrew school environment and works with a 1:1 shadow to support him. His bar-mitzvah is coming up in a few years.</a:t>
            </a:r>
          </a:p>
          <a:p>
            <a:pPr algn="l">
              <a:spcBef>
                <a:spcPts val="360"/>
              </a:spcBef>
            </a:pPr>
            <a:endParaRPr lang="en-US" dirty="0">
              <a:latin typeface="Cambria"/>
              <a:ea typeface="Cambria"/>
              <a:cs typeface="Cambria"/>
              <a:sym typeface="Cambria"/>
            </a:endParaRPr>
          </a:p>
          <a:p>
            <a:pPr algn="l">
              <a:spcBef>
                <a:spcPts val="360"/>
              </a:spcBef>
            </a:pPr>
            <a:r>
              <a:rPr lang="en-US" dirty="0">
                <a:latin typeface="Cambria"/>
                <a:ea typeface="Cambria"/>
                <a:cs typeface="Cambria"/>
                <a:sym typeface="Cambria"/>
              </a:rPr>
              <a:t> What recommendations would you make to his tutor? </a:t>
            </a:r>
          </a:p>
        </p:txBody>
      </p:sp>
    </p:spTree>
    <p:extLst>
      <p:ext uri="{BB962C8B-B14F-4D97-AF65-F5344CB8AC3E}">
        <p14:creationId xmlns:p14="http://schemas.microsoft.com/office/powerpoint/2010/main" val="1328557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718602"/>
            <a:ext cx="9144000" cy="2387600"/>
          </a:xfrm>
        </p:spPr>
        <p:txBody>
          <a:bodyPr>
            <a:normAutofit/>
          </a:bodyPr>
          <a:lstStyle/>
          <a:p>
            <a:pPr algn="l"/>
            <a:r>
              <a:rPr lang="en-US" sz="4000" b="1" dirty="0">
                <a:solidFill>
                  <a:schemeClr val="dk1"/>
                </a:solidFill>
                <a:latin typeface="Cambria"/>
                <a:ea typeface="Cambria"/>
                <a:cs typeface="Cambria"/>
                <a:sym typeface="Cambria"/>
              </a:rPr>
              <a:t>Possible Strategies for Adam</a:t>
            </a:r>
            <a:br>
              <a:rPr lang="en-US" sz="40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622;p77">
            <a:extLst>
              <a:ext uri="{FF2B5EF4-FFF2-40B4-BE49-F238E27FC236}">
                <a16:creationId xmlns:a16="http://schemas.microsoft.com/office/drawing/2014/main" id="{06D1E7F5-A44B-1647-8C73-7FF6D3E52E53}"/>
              </a:ext>
            </a:extLst>
          </p:cNvPr>
          <p:cNvSpPr txBox="1">
            <a:spLocks/>
          </p:cNvSpPr>
          <p:nvPr/>
        </p:nvSpPr>
        <p:spPr>
          <a:xfrm>
            <a:off x="1524000" y="1626254"/>
            <a:ext cx="9971314" cy="43971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sz="2000" dirty="0">
                <a:latin typeface="Cambria"/>
                <a:ea typeface="Cambria"/>
                <a:cs typeface="Cambria"/>
                <a:sym typeface="Cambria"/>
              </a:rPr>
              <a:t>Collaborate with Adam’s team both at his school and religious school </a:t>
            </a:r>
          </a:p>
          <a:p>
            <a:pPr algn="l">
              <a:spcBef>
                <a:spcPts val="360"/>
              </a:spcBef>
            </a:pPr>
            <a:endParaRPr lang="en-US" sz="2000" dirty="0">
              <a:latin typeface="Cambria"/>
              <a:ea typeface="Cambria"/>
              <a:cs typeface="Cambria"/>
              <a:sym typeface="Cambria"/>
            </a:endParaRPr>
          </a:p>
          <a:p>
            <a:pPr algn="l">
              <a:spcBef>
                <a:spcPts val="360"/>
              </a:spcBef>
            </a:pPr>
            <a:r>
              <a:rPr lang="en-US" sz="2000" dirty="0">
                <a:latin typeface="Cambria"/>
                <a:ea typeface="Cambria"/>
                <a:cs typeface="Cambria"/>
                <a:sym typeface="Cambria"/>
              </a:rPr>
              <a:t>Use of color coding and/or visual representations of </a:t>
            </a:r>
            <a:r>
              <a:rPr lang="en-US" sz="2000" i="1" dirty="0">
                <a:latin typeface="Cambria"/>
                <a:ea typeface="Cambria"/>
                <a:cs typeface="Cambria"/>
                <a:sym typeface="Cambria"/>
              </a:rPr>
              <a:t>trope</a:t>
            </a:r>
            <a:r>
              <a:rPr lang="en-US" sz="2000" dirty="0">
                <a:latin typeface="Cambria"/>
                <a:ea typeface="Cambria"/>
                <a:cs typeface="Cambria"/>
                <a:sym typeface="Cambria"/>
              </a:rPr>
              <a:t> symbols (try to incorporate the color red when possible) </a:t>
            </a:r>
          </a:p>
          <a:p>
            <a:pPr algn="l">
              <a:spcBef>
                <a:spcPts val="360"/>
              </a:spcBef>
            </a:pPr>
            <a:endParaRPr lang="en-US" sz="2000" dirty="0">
              <a:latin typeface="Cambria"/>
              <a:ea typeface="Cambria"/>
              <a:cs typeface="Cambria"/>
              <a:sym typeface="Cambria"/>
            </a:endParaRPr>
          </a:p>
          <a:p>
            <a:pPr algn="l">
              <a:spcBef>
                <a:spcPts val="360"/>
              </a:spcBef>
            </a:pPr>
            <a:r>
              <a:rPr lang="en-US" sz="2000" dirty="0">
                <a:latin typeface="Cambria"/>
                <a:ea typeface="Cambria"/>
                <a:cs typeface="Cambria"/>
                <a:sym typeface="Cambria"/>
              </a:rPr>
              <a:t>Create a comic strip or graphic novel about the </a:t>
            </a:r>
            <a:r>
              <a:rPr lang="en-US" sz="2000" i="1" dirty="0">
                <a:latin typeface="Cambria"/>
                <a:ea typeface="Cambria"/>
                <a:cs typeface="Cambria"/>
                <a:sym typeface="Cambria"/>
              </a:rPr>
              <a:t>parsha </a:t>
            </a:r>
            <a:endParaRPr lang="en-US" sz="2000" dirty="0">
              <a:latin typeface="Cambria"/>
              <a:ea typeface="Cambria"/>
              <a:cs typeface="Cambria"/>
              <a:sym typeface="Cambria"/>
            </a:endParaRPr>
          </a:p>
          <a:p>
            <a:pPr algn="l">
              <a:spcBef>
                <a:spcPts val="360"/>
              </a:spcBef>
            </a:pPr>
            <a:endParaRPr lang="en-US" sz="2000" dirty="0">
              <a:latin typeface="Cambria"/>
              <a:ea typeface="Cambria"/>
              <a:cs typeface="Cambria"/>
              <a:sym typeface="Cambria"/>
            </a:endParaRPr>
          </a:p>
          <a:p>
            <a:pPr algn="l">
              <a:spcBef>
                <a:spcPts val="360"/>
              </a:spcBef>
            </a:pPr>
            <a:r>
              <a:rPr lang="en-US" sz="2000" dirty="0">
                <a:latin typeface="Cambria"/>
                <a:ea typeface="Cambria"/>
                <a:cs typeface="Cambria"/>
                <a:sym typeface="Cambria"/>
              </a:rPr>
              <a:t>Utilize a picture schedule/set of expectations during each tutoring session </a:t>
            </a:r>
          </a:p>
          <a:p>
            <a:pPr algn="l">
              <a:spcBef>
                <a:spcPts val="360"/>
              </a:spcBef>
            </a:pPr>
            <a:endParaRPr lang="en-US" sz="2000" dirty="0">
              <a:latin typeface="Cambria"/>
              <a:ea typeface="Cambria"/>
              <a:cs typeface="Cambria"/>
              <a:sym typeface="Cambria"/>
            </a:endParaRPr>
          </a:p>
          <a:p>
            <a:pPr algn="l">
              <a:spcBef>
                <a:spcPts val="360"/>
              </a:spcBef>
            </a:pPr>
            <a:r>
              <a:rPr lang="en-US" sz="2000" dirty="0">
                <a:latin typeface="Cambria"/>
                <a:ea typeface="Cambria"/>
                <a:cs typeface="Cambria"/>
                <a:sym typeface="Cambria"/>
              </a:rPr>
              <a:t>Create a calendar together that represents a realistic study schedule</a:t>
            </a:r>
          </a:p>
          <a:p>
            <a:pPr algn="l">
              <a:spcBef>
                <a:spcPts val="360"/>
              </a:spcBef>
            </a:pPr>
            <a:endParaRPr lang="en-US" sz="2000" dirty="0">
              <a:latin typeface="Cambria"/>
              <a:ea typeface="Cambria"/>
              <a:cs typeface="Cambria"/>
              <a:sym typeface="Cambria"/>
            </a:endParaRPr>
          </a:p>
          <a:p>
            <a:pPr algn="l">
              <a:spcBef>
                <a:spcPts val="360"/>
              </a:spcBef>
            </a:pPr>
            <a:r>
              <a:rPr lang="en-US" sz="2000" dirty="0">
                <a:latin typeface="Cambria"/>
                <a:ea typeface="Cambria"/>
                <a:cs typeface="Cambria"/>
                <a:sym typeface="Cambria"/>
              </a:rPr>
              <a:t>Possible </a:t>
            </a:r>
            <a:r>
              <a:rPr lang="en-US" sz="2000" i="1" dirty="0">
                <a:latin typeface="Cambria"/>
                <a:ea typeface="Cambria"/>
                <a:cs typeface="Cambria"/>
                <a:sym typeface="Cambria"/>
              </a:rPr>
              <a:t>mitzvah</a:t>
            </a:r>
            <a:r>
              <a:rPr lang="en-US" sz="2000" dirty="0">
                <a:latin typeface="Cambria"/>
                <a:ea typeface="Cambria"/>
                <a:cs typeface="Cambria"/>
                <a:sym typeface="Cambria"/>
              </a:rPr>
              <a:t> project: collecting History textbooks to be donated to schools in need </a:t>
            </a:r>
          </a:p>
          <a:p>
            <a:pPr algn="l">
              <a:spcBef>
                <a:spcPts val="360"/>
              </a:spcBef>
            </a:pPr>
            <a:endParaRPr lang="en-US" sz="2000" dirty="0">
              <a:latin typeface="Cambria"/>
              <a:ea typeface="Cambria"/>
              <a:cs typeface="Cambria"/>
              <a:sym typeface="Cambria"/>
            </a:endParaRPr>
          </a:p>
        </p:txBody>
      </p:sp>
    </p:spTree>
    <p:extLst>
      <p:ext uri="{BB962C8B-B14F-4D97-AF65-F5344CB8AC3E}">
        <p14:creationId xmlns:p14="http://schemas.microsoft.com/office/powerpoint/2010/main" val="3603306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a:xfrm>
            <a:off x="1524000" y="874101"/>
            <a:ext cx="9144000" cy="2387600"/>
          </a:xfrm>
        </p:spPr>
        <p:txBody>
          <a:bodyPr>
            <a:normAutofit fontScale="90000"/>
          </a:bodyPr>
          <a:lstStyle/>
          <a:p>
            <a:pPr algn="l"/>
            <a:r>
              <a:rPr lang="en-US" sz="4000" b="1" dirty="0">
                <a:solidFill>
                  <a:schemeClr val="dk1"/>
                </a:solidFill>
                <a:latin typeface="Cambria"/>
                <a:ea typeface="Cambria"/>
                <a:cs typeface="Cambria"/>
                <a:sym typeface="Cambria"/>
              </a:rPr>
              <a:t>Possible Strategies for Jordyn</a:t>
            </a:r>
            <a:br>
              <a:rPr lang="en-US" sz="4000" b="1" dirty="0">
                <a:solidFill>
                  <a:schemeClr val="dk1"/>
                </a:solidFill>
                <a:latin typeface="Cambria"/>
                <a:ea typeface="Cambria"/>
                <a:cs typeface="Cambria"/>
                <a:sym typeface="Cambria"/>
              </a:rPr>
            </a:br>
            <a:br>
              <a:rPr lang="en-US" sz="40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638;p79">
            <a:extLst>
              <a:ext uri="{FF2B5EF4-FFF2-40B4-BE49-F238E27FC236}">
                <a16:creationId xmlns:a16="http://schemas.microsoft.com/office/drawing/2014/main" id="{6F5204B4-1F7F-BB44-A9F1-9FEACC9066B9}"/>
              </a:ext>
            </a:extLst>
          </p:cNvPr>
          <p:cNvSpPr txBox="1">
            <a:spLocks/>
          </p:cNvSpPr>
          <p:nvPr/>
        </p:nvSpPr>
        <p:spPr>
          <a:xfrm>
            <a:off x="1621971" y="1718199"/>
            <a:ext cx="9422837" cy="42657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dirty="0">
                <a:latin typeface="Cambria"/>
                <a:ea typeface="Cambria"/>
                <a:cs typeface="Cambria"/>
                <a:sym typeface="Cambria"/>
              </a:rPr>
              <a:t>Shift your expectations: allow Jordyn to learn while walking around or moving (they are listening!) </a:t>
            </a:r>
          </a:p>
          <a:p>
            <a:pPr algn="l">
              <a:spcBef>
                <a:spcPts val="360"/>
              </a:spcBef>
            </a:pPr>
            <a:endParaRPr lang="en-US" dirty="0">
              <a:latin typeface="Cambria"/>
              <a:ea typeface="Cambria"/>
              <a:cs typeface="Cambria"/>
              <a:sym typeface="Cambria"/>
            </a:endParaRPr>
          </a:p>
          <a:p>
            <a:pPr algn="l">
              <a:spcBef>
                <a:spcPts val="360"/>
              </a:spcBef>
            </a:pPr>
            <a:r>
              <a:rPr lang="en-US" dirty="0">
                <a:latin typeface="Cambria"/>
                <a:ea typeface="Cambria"/>
                <a:cs typeface="Cambria"/>
                <a:sym typeface="Cambria"/>
              </a:rPr>
              <a:t>Let them create as often as possible (i.e., paint a part of their </a:t>
            </a:r>
            <a:r>
              <a:rPr lang="en-US" i="1" dirty="0">
                <a:latin typeface="Cambria"/>
                <a:ea typeface="Cambria"/>
                <a:cs typeface="Cambria"/>
                <a:sym typeface="Cambria"/>
              </a:rPr>
              <a:t>d’var Torah</a:t>
            </a:r>
            <a:r>
              <a:rPr lang="en-US" dirty="0">
                <a:latin typeface="Cambria"/>
                <a:ea typeface="Cambria"/>
                <a:cs typeface="Cambria"/>
                <a:sym typeface="Cambria"/>
              </a:rPr>
              <a:t>)</a:t>
            </a:r>
          </a:p>
          <a:p>
            <a:pPr algn="l">
              <a:spcBef>
                <a:spcPts val="360"/>
              </a:spcBef>
            </a:pPr>
            <a:endParaRPr lang="en-US" dirty="0">
              <a:latin typeface="Cambria"/>
              <a:ea typeface="Cambria"/>
              <a:cs typeface="Cambria"/>
              <a:sym typeface="Cambria"/>
            </a:endParaRPr>
          </a:p>
          <a:p>
            <a:pPr algn="l">
              <a:spcBef>
                <a:spcPts val="360"/>
              </a:spcBef>
            </a:pPr>
            <a:r>
              <a:rPr lang="en-US" dirty="0">
                <a:latin typeface="Cambria"/>
                <a:ea typeface="Cambria"/>
                <a:cs typeface="Cambria"/>
                <a:sym typeface="Cambria"/>
              </a:rPr>
              <a:t>Try to schedule tutoring sessions on weekend mornings, when they are most focused, rather than after school </a:t>
            </a:r>
          </a:p>
          <a:p>
            <a:pPr algn="l">
              <a:spcBef>
                <a:spcPts val="360"/>
              </a:spcBef>
            </a:pPr>
            <a:endParaRPr lang="en-US" dirty="0">
              <a:latin typeface="Cambria"/>
              <a:ea typeface="Cambria"/>
              <a:cs typeface="Cambria"/>
              <a:sym typeface="Cambria"/>
            </a:endParaRPr>
          </a:p>
          <a:p>
            <a:pPr algn="l">
              <a:spcBef>
                <a:spcPts val="360"/>
              </a:spcBef>
            </a:pPr>
            <a:r>
              <a:rPr lang="en-US" dirty="0">
                <a:latin typeface="Cambria"/>
                <a:ea typeface="Cambria"/>
                <a:cs typeface="Cambria"/>
                <a:sym typeface="Cambria"/>
              </a:rPr>
              <a:t>Tap out the sounds of the trope or utilize hand motion symbols </a:t>
            </a:r>
          </a:p>
          <a:p>
            <a:pPr algn="l">
              <a:spcBef>
                <a:spcPts val="360"/>
              </a:spcBef>
            </a:pPr>
            <a:endParaRPr lang="en-US" dirty="0">
              <a:latin typeface="Cambria"/>
              <a:ea typeface="Cambria"/>
              <a:cs typeface="Cambria"/>
              <a:sym typeface="Cambria"/>
            </a:endParaRPr>
          </a:p>
          <a:p>
            <a:pPr algn="l">
              <a:spcBef>
                <a:spcPts val="360"/>
              </a:spcBef>
            </a:pPr>
            <a:r>
              <a:rPr lang="en-US" dirty="0">
                <a:latin typeface="Cambria"/>
                <a:ea typeface="Cambria"/>
                <a:cs typeface="Cambria"/>
                <a:sym typeface="Cambria"/>
              </a:rPr>
              <a:t>Possible </a:t>
            </a:r>
            <a:r>
              <a:rPr lang="en-US" i="1" dirty="0">
                <a:latin typeface="Cambria"/>
                <a:ea typeface="Cambria"/>
                <a:cs typeface="Cambria"/>
                <a:sym typeface="Cambria"/>
              </a:rPr>
              <a:t>mitzvah</a:t>
            </a:r>
            <a:r>
              <a:rPr lang="en-US" dirty="0">
                <a:latin typeface="Cambria"/>
                <a:ea typeface="Cambria"/>
                <a:cs typeface="Cambria"/>
                <a:sym typeface="Cambria"/>
              </a:rPr>
              <a:t> project: fundraise money for their summer camp</a:t>
            </a:r>
          </a:p>
        </p:txBody>
      </p:sp>
    </p:spTree>
    <p:extLst>
      <p:ext uri="{BB962C8B-B14F-4D97-AF65-F5344CB8AC3E}">
        <p14:creationId xmlns:p14="http://schemas.microsoft.com/office/powerpoint/2010/main" val="2925712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Case Study #3 (Jordyn)</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631;p78">
            <a:extLst>
              <a:ext uri="{FF2B5EF4-FFF2-40B4-BE49-F238E27FC236}">
                <a16:creationId xmlns:a16="http://schemas.microsoft.com/office/drawing/2014/main" id="{B546B2A0-0351-BF4D-9CDA-B8F0E5F78948}"/>
              </a:ext>
            </a:extLst>
          </p:cNvPr>
          <p:cNvSpPr txBox="1">
            <a:spLocks/>
          </p:cNvSpPr>
          <p:nvPr/>
        </p:nvSpPr>
        <p:spPr>
          <a:xfrm>
            <a:off x="1539833" y="1780309"/>
            <a:ext cx="9143999"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
              </a:spcBef>
            </a:pPr>
            <a:r>
              <a:rPr lang="en-US" dirty="0">
                <a:latin typeface="Cambria"/>
                <a:ea typeface="Cambria"/>
                <a:cs typeface="Cambria"/>
                <a:sym typeface="Cambria"/>
              </a:rPr>
              <a:t>Jordyn is a 12-year-old with a diagnosis of ADHD. They are on grade level for their academics though really struggle to stay focused in school. They often appear to their teachers to be disruptive or uninterested in the class work. They will often play with something at their desk or pace around the room while the teacher is speaking. By the end of the day in Hebrew school, they are often hungry, irritable and hard to redirect. They love painting, playing basketball and going to summer camp. </a:t>
            </a:r>
          </a:p>
          <a:p>
            <a:pPr algn="l">
              <a:spcBef>
                <a:spcPts val="360"/>
              </a:spcBef>
            </a:pPr>
            <a:endParaRPr lang="en-US" dirty="0">
              <a:latin typeface="Cambria"/>
              <a:ea typeface="Cambria"/>
              <a:cs typeface="Cambria"/>
              <a:sym typeface="Cambria"/>
            </a:endParaRPr>
          </a:p>
          <a:p>
            <a:pPr algn="l">
              <a:spcBef>
                <a:spcPts val="360"/>
              </a:spcBef>
            </a:pPr>
            <a:r>
              <a:rPr lang="en-US" dirty="0">
                <a:latin typeface="Cambria"/>
                <a:ea typeface="Cambria"/>
                <a:cs typeface="Cambria"/>
                <a:sym typeface="Cambria"/>
              </a:rPr>
              <a:t>What recommendations can you make for their b’nai mitzvah tutor? </a:t>
            </a:r>
          </a:p>
        </p:txBody>
      </p:sp>
    </p:spTree>
    <p:extLst>
      <p:ext uri="{BB962C8B-B14F-4D97-AF65-F5344CB8AC3E}">
        <p14:creationId xmlns:p14="http://schemas.microsoft.com/office/powerpoint/2010/main" val="3348921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Unit 7: Navigating the Big Day</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296883"/>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9" name="Google Shape;647;p80">
            <a:extLst>
              <a:ext uri="{FF2B5EF4-FFF2-40B4-BE49-F238E27FC236}">
                <a16:creationId xmlns:a16="http://schemas.microsoft.com/office/drawing/2014/main" id="{584D0D2F-9051-4A4F-8CAB-CF79C8E053EC}"/>
              </a:ext>
            </a:extLst>
          </p:cNvPr>
          <p:cNvPicPr preferRelativeResize="0"/>
          <p:nvPr/>
        </p:nvPicPr>
        <p:blipFill>
          <a:blip r:embed="rId3">
            <a:alphaModFix/>
          </a:blip>
          <a:stretch>
            <a:fillRect/>
          </a:stretch>
        </p:blipFill>
        <p:spPr>
          <a:xfrm>
            <a:off x="2808391" y="2056165"/>
            <a:ext cx="6274824" cy="4099549"/>
          </a:xfrm>
          <a:prstGeom prst="rect">
            <a:avLst/>
          </a:prstGeom>
          <a:noFill/>
          <a:ln>
            <a:noFill/>
          </a:ln>
        </p:spPr>
      </p:pic>
    </p:spTree>
    <p:extLst>
      <p:ext uri="{BB962C8B-B14F-4D97-AF65-F5344CB8AC3E}">
        <p14:creationId xmlns:p14="http://schemas.microsoft.com/office/powerpoint/2010/main" val="1507624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7 -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8970600" y="3436875"/>
            <a:ext cx="2319375" cy="2456616"/>
          </a:xfrm>
          <a:prstGeom prst="rect">
            <a:avLst/>
          </a:prstGeom>
          <a:noFill/>
          <a:ln>
            <a:noFill/>
          </a:ln>
        </p:spPr>
      </p:pic>
      <p:sp>
        <p:nvSpPr>
          <p:cNvPr id="9" name="Google Shape;654;p81">
            <a:extLst>
              <a:ext uri="{FF2B5EF4-FFF2-40B4-BE49-F238E27FC236}">
                <a16:creationId xmlns:a16="http://schemas.microsoft.com/office/drawing/2014/main" id="{4A9DB034-F197-7945-95B0-569B62109D42}"/>
              </a:ext>
            </a:extLst>
          </p:cNvPr>
          <p:cNvSpPr txBox="1"/>
          <p:nvPr/>
        </p:nvSpPr>
        <p:spPr>
          <a:xfrm>
            <a:off x="1524000" y="1688363"/>
            <a:ext cx="7334992" cy="1821600"/>
          </a:xfrm>
          <a:prstGeom prst="rect">
            <a:avLst/>
          </a:prstGeom>
          <a:noFill/>
          <a:ln>
            <a:noFill/>
          </a:ln>
        </p:spPr>
        <p:txBody>
          <a:bodyPr spcFirstLastPara="1" wrap="square" lIns="91425" tIns="45700" rIns="91425" bIns="45700" anchor="t" anchorCtr="0">
            <a:noAutofit/>
          </a:bodyPr>
          <a:lstStyle/>
          <a:p>
            <a:pPr marL="457200" indent="-381000">
              <a:lnSpc>
                <a:spcPct val="115000"/>
              </a:lnSpc>
              <a:buClr>
                <a:srgbClr val="000000"/>
              </a:buClr>
              <a:buSzPts val="2400"/>
              <a:buFont typeface="Cambria"/>
              <a:buChar char="●"/>
            </a:pPr>
            <a:r>
              <a:rPr lang="en-US" sz="2800" kern="0" dirty="0">
                <a:solidFill>
                  <a:srgbClr val="000000"/>
                </a:solidFill>
                <a:latin typeface="Cambria"/>
                <a:ea typeface="Cambria"/>
                <a:cs typeface="Cambria"/>
                <a:sym typeface="Cambria"/>
              </a:rPr>
              <a:t>Preparing for the day of the </a:t>
            </a:r>
            <a:r>
              <a:rPr lang="en-US" sz="2800" i="1" kern="0" dirty="0">
                <a:solidFill>
                  <a:srgbClr val="000000"/>
                </a:solidFill>
                <a:latin typeface="Cambria"/>
                <a:ea typeface="Cambria"/>
                <a:cs typeface="Cambria"/>
                <a:sym typeface="Cambria"/>
              </a:rPr>
              <a:t>b’nai mitzvah</a:t>
            </a:r>
            <a:r>
              <a:rPr lang="en-US" sz="2800" kern="0" dirty="0">
                <a:solidFill>
                  <a:srgbClr val="000000"/>
                </a:solidFill>
                <a:latin typeface="Cambria"/>
                <a:ea typeface="Cambria"/>
                <a:cs typeface="Cambria"/>
                <a:sym typeface="Cambria"/>
              </a:rPr>
              <a:t> is just as important as the rest of the process; creating a plan together will lead to higher levels of comfort for both the student and the family</a:t>
            </a:r>
            <a:endParaRPr sz="2800" kern="0" dirty="0">
              <a:solidFill>
                <a:srgbClr val="000000"/>
              </a:solidFill>
              <a:latin typeface="Cambria"/>
              <a:ea typeface="Cambria"/>
              <a:cs typeface="Cambria"/>
              <a:sym typeface="Cambria"/>
            </a:endParaRPr>
          </a:p>
          <a:p>
            <a:pPr marL="457200" indent="-381000">
              <a:lnSpc>
                <a:spcPct val="115000"/>
              </a:lnSpc>
              <a:buClr>
                <a:srgbClr val="000000"/>
              </a:buClr>
              <a:buSzPts val="2400"/>
              <a:buFont typeface="Cambria"/>
              <a:buChar char="●"/>
            </a:pPr>
            <a:r>
              <a:rPr lang="en-US" sz="2800" kern="0" dirty="0">
                <a:solidFill>
                  <a:srgbClr val="000000"/>
                </a:solidFill>
                <a:latin typeface="Cambria"/>
                <a:ea typeface="Cambria"/>
                <a:cs typeface="Cambria"/>
                <a:sym typeface="Cambria"/>
              </a:rPr>
              <a:t>Preparing for the logistics of the ceremony is crucial to the success of the student and family </a:t>
            </a:r>
            <a:endParaRPr sz="3600" kern="0" dirty="0">
              <a:solidFill>
                <a:srgbClr val="000000"/>
              </a:solidFill>
              <a:latin typeface="Cambria"/>
              <a:ea typeface="Cambria"/>
              <a:cs typeface="Cambria"/>
              <a:sym typeface="Cambria"/>
            </a:endParaRPr>
          </a:p>
          <a:p>
            <a:pPr>
              <a:lnSpc>
                <a:spcPct val="115000"/>
              </a:lnSpc>
              <a:buClr>
                <a:srgbClr val="000000"/>
              </a:buClr>
              <a:buFont typeface="Arial"/>
              <a:buNone/>
            </a:pPr>
            <a:endParaRPr sz="2100" kern="0" dirty="0">
              <a:solidFill>
                <a:srgbClr val="000000"/>
              </a:solidFill>
              <a:latin typeface="Cambria"/>
              <a:ea typeface="Cambria"/>
              <a:cs typeface="Cambria"/>
              <a:sym typeface="Cambria"/>
            </a:endParaRPr>
          </a:p>
          <a:p>
            <a:pPr>
              <a:spcBef>
                <a:spcPts val="1600"/>
              </a:spcBef>
              <a:buClr>
                <a:srgbClr val="191919"/>
              </a:buClr>
              <a:buSzPts val="2000"/>
              <a:buFont typeface="Cambria"/>
              <a:buNone/>
            </a:pP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310508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Questions for the Parent/ Guardian</a:t>
            </a:r>
            <a:br>
              <a:rPr lang="en-US" sz="4000" b="1" dirty="0">
                <a:solidFill>
                  <a:srgbClr val="000000"/>
                </a:solidFill>
                <a:latin typeface="Cambria"/>
                <a:ea typeface="Cambria"/>
                <a:cs typeface="Cambria"/>
                <a:sym typeface="Cambria"/>
              </a:rPr>
            </a:br>
            <a:r>
              <a:rPr lang="en-US" sz="4000" b="1" dirty="0">
                <a:solidFill>
                  <a:schemeClr val="bg2">
                    <a:lumMod val="10000"/>
                  </a:schemeClr>
                </a:solidFill>
                <a:latin typeface="Cambria"/>
                <a:ea typeface="Cambria"/>
                <a:cs typeface="Cambria"/>
                <a:sym typeface="Cambria"/>
              </a:rPr>
              <a:t>continued</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9591180" cy="5878532"/>
          </a:xfrm>
          <a:prstGeom prst="rect">
            <a:avLst/>
          </a:prstGeom>
          <a:noFill/>
        </p:spPr>
        <p:txBody>
          <a:bodyPr wrap="square" rtlCol="0">
            <a:spAutoFit/>
          </a:bodyPr>
          <a:lstStyle/>
          <a:p>
            <a:pPr marL="596900" lvl="0" indent="-514350">
              <a:buSzPts val="2300"/>
              <a:buFont typeface="+mj-lt"/>
              <a:buAutoNum type="arabicPeriod" startAt="7"/>
            </a:pPr>
            <a:r>
              <a:rPr lang="en-US" sz="2800" dirty="0">
                <a:latin typeface="Cambria"/>
                <a:ea typeface="Cambria"/>
                <a:cs typeface="Cambria"/>
                <a:sym typeface="Cambria"/>
              </a:rPr>
              <a:t>Do you want them to give a </a:t>
            </a:r>
            <a:r>
              <a:rPr lang="en-US" sz="2800" i="1" dirty="0">
                <a:latin typeface="Cambria"/>
                <a:ea typeface="Cambria"/>
                <a:cs typeface="Cambria"/>
                <a:sym typeface="Cambria"/>
              </a:rPr>
              <a:t>d’var Torah</a:t>
            </a:r>
            <a:r>
              <a:rPr lang="en-US" sz="2800" dirty="0">
                <a:latin typeface="Cambria"/>
                <a:ea typeface="Cambria"/>
                <a:cs typeface="Cambria"/>
                <a:sym typeface="Cambria"/>
              </a:rPr>
              <a:t>? </a:t>
            </a:r>
          </a:p>
          <a:p>
            <a:pPr marL="596900" lvl="0" indent="-514350">
              <a:buSzPts val="2300"/>
              <a:buFont typeface="+mj-lt"/>
              <a:buAutoNum type="arabicPeriod" startAt="7"/>
            </a:pPr>
            <a:r>
              <a:rPr lang="en-US" sz="2800" dirty="0">
                <a:latin typeface="Cambria"/>
                <a:ea typeface="Cambria"/>
                <a:cs typeface="Cambria"/>
                <a:sym typeface="Cambria"/>
              </a:rPr>
              <a:t>Do you want your child to learn </a:t>
            </a:r>
            <a:r>
              <a:rPr lang="en-US" sz="2800" i="1" dirty="0">
                <a:latin typeface="Cambria"/>
                <a:ea typeface="Cambria"/>
                <a:cs typeface="Cambria"/>
                <a:sym typeface="Cambria"/>
              </a:rPr>
              <a:t>trope</a:t>
            </a:r>
            <a:r>
              <a:rPr lang="en-US" sz="2800" dirty="0">
                <a:latin typeface="Cambria"/>
                <a:ea typeface="Cambria"/>
                <a:cs typeface="Cambria"/>
                <a:sym typeface="Cambria"/>
              </a:rPr>
              <a:t>? Is it okay if they use a recording?</a:t>
            </a:r>
          </a:p>
          <a:p>
            <a:pPr marL="596900" lvl="0" indent="-514350">
              <a:buSzPts val="2300"/>
              <a:buFont typeface="+mj-lt"/>
              <a:buAutoNum type="arabicPeriod" startAt="7"/>
            </a:pPr>
            <a:r>
              <a:rPr lang="en-US" sz="2800" dirty="0">
                <a:latin typeface="Cambria"/>
                <a:ea typeface="Cambria"/>
                <a:cs typeface="Cambria"/>
                <a:sym typeface="Cambria"/>
              </a:rPr>
              <a:t>Do you want them to create a </a:t>
            </a:r>
            <a:r>
              <a:rPr lang="en-US" sz="2800" i="1" dirty="0">
                <a:latin typeface="Cambria"/>
                <a:ea typeface="Cambria"/>
                <a:cs typeface="Cambria"/>
                <a:sym typeface="Cambria"/>
              </a:rPr>
              <a:t>mitzvah</a:t>
            </a:r>
            <a:r>
              <a:rPr lang="en-US" sz="2800" dirty="0">
                <a:latin typeface="Cambria"/>
                <a:ea typeface="Cambria"/>
                <a:cs typeface="Cambria"/>
                <a:sym typeface="Cambria"/>
              </a:rPr>
              <a:t> project? </a:t>
            </a:r>
            <a:endParaRPr lang="en-US" sz="2800" dirty="0">
              <a:solidFill>
                <a:schemeClr val="hlink"/>
              </a:solidFill>
              <a:sym typeface="Cambria"/>
            </a:endParaRPr>
          </a:p>
          <a:p>
            <a:pPr marL="596900" lvl="0" indent="-514350">
              <a:buSzPts val="2300"/>
              <a:buFont typeface="+mj-lt"/>
              <a:buAutoNum type="arabicPeriod" startAt="7"/>
            </a:pPr>
            <a:r>
              <a:rPr lang="en-US" sz="2800" dirty="0">
                <a:latin typeface="Cambria"/>
                <a:ea typeface="Cambria"/>
                <a:cs typeface="Cambria"/>
                <a:sym typeface="Cambria"/>
              </a:rPr>
              <a:t>How independent do you want your child to be during the process? </a:t>
            </a:r>
          </a:p>
          <a:p>
            <a:pPr marL="596900" lvl="0" indent="-514350">
              <a:buSzPts val="2300"/>
              <a:buFont typeface="+mj-lt"/>
              <a:buAutoNum type="arabicPeriod" startAt="7"/>
            </a:pPr>
            <a:r>
              <a:rPr lang="en-US" sz="2800" dirty="0">
                <a:latin typeface="Cambria"/>
                <a:ea typeface="Cambria"/>
                <a:cs typeface="Cambria"/>
                <a:sym typeface="Cambria"/>
              </a:rPr>
              <a:t>Are there other members of your child’s team that should be included in the planning? (OT, speech therapist, psychologist, etc.)</a:t>
            </a:r>
          </a:p>
          <a:p>
            <a:pPr marL="596900" lvl="0" indent="-514350">
              <a:buSzPts val="2300"/>
              <a:buFont typeface="+mj-lt"/>
              <a:buAutoNum type="arabicPeriod" startAt="7"/>
            </a:pPr>
            <a:r>
              <a:rPr lang="en-US" sz="2800" dirty="0">
                <a:latin typeface="Cambria"/>
                <a:ea typeface="Cambria"/>
                <a:cs typeface="Cambria"/>
                <a:sym typeface="Cambria"/>
              </a:rPr>
              <a:t>Do you have an image/vision for the day?</a:t>
            </a:r>
          </a:p>
          <a:p>
            <a:pPr marL="596900" lvl="0" indent="-514350">
              <a:buSzPts val="2300"/>
              <a:buFont typeface="+mj-lt"/>
              <a:buAutoNum type="arabicPeriod" startAt="7"/>
            </a:pPr>
            <a:endParaRPr lang="en-US" sz="2800" dirty="0">
              <a:latin typeface="Cambria"/>
              <a:ea typeface="Cambria"/>
              <a:cs typeface="Cambria"/>
              <a:sym typeface="Cambria"/>
            </a:endParaRPr>
          </a:p>
          <a:p>
            <a:br>
              <a:rPr lang="en-US" sz="1600" dirty="0">
                <a:solidFill>
                  <a:schemeClr val="tx1">
                    <a:lumMod val="95000"/>
                    <a:lumOff val="5000"/>
                  </a:schemeClr>
                </a:solidFill>
              </a:rPr>
            </a:br>
            <a:br>
              <a:rPr lang="en-US" sz="1600" dirty="0">
                <a:solidFill>
                  <a:schemeClr val="tx1">
                    <a:lumMod val="95000"/>
                    <a:lumOff val="5000"/>
                  </a:schemeClr>
                </a:solidFill>
              </a:rPr>
            </a:br>
            <a:br>
              <a:rPr lang="en-US" b="1" dirty="0">
                <a:solidFill>
                  <a:schemeClr val="dk1"/>
                </a:solidFill>
                <a:latin typeface="Cambria"/>
                <a:ea typeface="Cambria"/>
                <a:cs typeface="Cambria"/>
                <a:sym typeface="Cambria"/>
              </a:rPr>
            </a:br>
            <a:endParaRPr lang="en-US" dirty="0"/>
          </a:p>
        </p:txBody>
      </p:sp>
    </p:spTree>
    <p:extLst>
      <p:ext uri="{BB962C8B-B14F-4D97-AF65-F5344CB8AC3E}">
        <p14:creationId xmlns:p14="http://schemas.microsoft.com/office/powerpoint/2010/main" val="2826231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Possible Considerations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0" name="Google Shape;671;p83">
            <a:extLst>
              <a:ext uri="{FF2B5EF4-FFF2-40B4-BE49-F238E27FC236}">
                <a16:creationId xmlns:a16="http://schemas.microsoft.com/office/drawing/2014/main" id="{79556D23-A5B5-8C4D-87D9-1839F43BAEE5}"/>
              </a:ext>
            </a:extLst>
          </p:cNvPr>
          <p:cNvSpPr txBox="1">
            <a:spLocks/>
          </p:cNvSpPr>
          <p:nvPr/>
        </p:nvSpPr>
        <p:spPr>
          <a:xfrm>
            <a:off x="1523999" y="1792184"/>
            <a:ext cx="9353797" cy="37242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61950" algn="l">
              <a:spcBef>
                <a:spcPts val="360"/>
              </a:spcBef>
              <a:buSzPts val="2100"/>
              <a:buFont typeface="Cambria"/>
              <a:buChar char="●"/>
            </a:pPr>
            <a:r>
              <a:rPr lang="en-US" dirty="0">
                <a:latin typeface="Cambria"/>
                <a:ea typeface="Cambria"/>
                <a:cs typeface="Cambria"/>
                <a:sym typeface="Cambria"/>
              </a:rPr>
              <a:t>Bring the child to the space of the ceremony multiple times to practice; let them experience what the day will be like. </a:t>
            </a:r>
          </a:p>
          <a:p>
            <a:pPr marL="457200" indent="-361950" algn="l">
              <a:spcBef>
                <a:spcPts val="0"/>
              </a:spcBef>
              <a:buSzPts val="2100"/>
              <a:buFont typeface="Cambria"/>
              <a:buChar char="●"/>
            </a:pPr>
            <a:r>
              <a:rPr lang="en-US" dirty="0">
                <a:latin typeface="Cambria"/>
                <a:ea typeface="Cambria"/>
                <a:cs typeface="Cambria"/>
                <a:sym typeface="Cambria"/>
              </a:rPr>
              <a:t>Get used to the volume of the sound system in the sanctuary: too loud? Will sensory processing be impacted? </a:t>
            </a:r>
          </a:p>
          <a:p>
            <a:pPr marL="457200" indent="-361950" algn="l">
              <a:spcBef>
                <a:spcPts val="0"/>
              </a:spcBef>
              <a:buSzPts val="2100"/>
              <a:buFont typeface="Cambria"/>
              <a:buChar char="●"/>
            </a:pPr>
            <a:r>
              <a:rPr lang="en-US" dirty="0">
                <a:latin typeface="Cambria"/>
                <a:ea typeface="Cambria"/>
                <a:cs typeface="Cambria"/>
                <a:sym typeface="Cambria"/>
              </a:rPr>
              <a:t>Create transliterations or visual aides to be projected for guests.</a:t>
            </a:r>
          </a:p>
          <a:p>
            <a:pPr marL="457200" indent="-361950" algn="l">
              <a:spcBef>
                <a:spcPts val="0"/>
              </a:spcBef>
              <a:buSzPts val="2100"/>
              <a:buFont typeface="Cambria"/>
              <a:buChar char="●"/>
            </a:pPr>
            <a:r>
              <a:rPr lang="en-US" dirty="0">
                <a:latin typeface="Cambria"/>
                <a:ea typeface="Cambria"/>
                <a:cs typeface="Cambria"/>
                <a:sym typeface="Cambria"/>
              </a:rPr>
              <a:t>Create a seating plan: where will the child sit? parents? tutor? </a:t>
            </a:r>
          </a:p>
          <a:p>
            <a:pPr marL="457200" indent="-361950" algn="l">
              <a:spcBef>
                <a:spcPts val="0"/>
              </a:spcBef>
              <a:buSzPts val="2100"/>
              <a:buFont typeface="Cambria"/>
              <a:buChar char="●"/>
            </a:pPr>
            <a:r>
              <a:rPr lang="en-US" dirty="0">
                <a:latin typeface="Cambria"/>
                <a:ea typeface="Cambria"/>
                <a:cs typeface="Cambria"/>
                <a:sym typeface="Cambria"/>
              </a:rPr>
              <a:t>Identify where the child will lead the service from: the standard bima? center of the room? </a:t>
            </a:r>
          </a:p>
          <a:p>
            <a:pPr marL="457200" indent="-361950" algn="l">
              <a:spcBef>
                <a:spcPts val="0"/>
              </a:spcBef>
              <a:buSzPts val="2100"/>
              <a:buFont typeface="Cambria"/>
              <a:buChar char="●"/>
            </a:pPr>
            <a:r>
              <a:rPr lang="en-US" dirty="0">
                <a:latin typeface="Cambria"/>
                <a:ea typeface="Cambria"/>
                <a:cs typeface="Cambria"/>
                <a:sym typeface="Cambria"/>
              </a:rPr>
              <a:t>Create a “backup plan”: What happens if the child experiences anxiety or sensory overload and needs a break? </a:t>
            </a:r>
          </a:p>
        </p:txBody>
      </p:sp>
    </p:spTree>
    <p:extLst>
      <p:ext uri="{BB962C8B-B14F-4D97-AF65-F5344CB8AC3E}">
        <p14:creationId xmlns:p14="http://schemas.microsoft.com/office/powerpoint/2010/main" val="2318978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Thinking Ahead</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663;p82">
            <a:extLst>
              <a:ext uri="{FF2B5EF4-FFF2-40B4-BE49-F238E27FC236}">
                <a16:creationId xmlns:a16="http://schemas.microsoft.com/office/drawing/2014/main" id="{05CA71F0-EE72-8A44-9E4B-2B0D477DCFFE}"/>
              </a:ext>
            </a:extLst>
          </p:cNvPr>
          <p:cNvSpPr txBox="1">
            <a:spLocks/>
          </p:cNvSpPr>
          <p:nvPr/>
        </p:nvSpPr>
        <p:spPr>
          <a:xfrm>
            <a:off x="1693224" y="2089068"/>
            <a:ext cx="9144000" cy="40128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42875" algn="l">
              <a:spcBef>
                <a:spcPts val="360"/>
              </a:spcBef>
              <a:buSzPts val="1350"/>
            </a:pPr>
            <a:r>
              <a:rPr lang="en-US" sz="2800" dirty="0">
                <a:latin typeface="Cambria"/>
                <a:ea typeface="Cambria"/>
                <a:cs typeface="Cambria"/>
                <a:sym typeface="Cambria"/>
              </a:rPr>
              <a:t>Preparing for the logistics of the </a:t>
            </a:r>
            <a:r>
              <a:rPr lang="en-US" sz="2800" i="1" dirty="0">
                <a:latin typeface="Cambria"/>
                <a:ea typeface="Cambria"/>
                <a:cs typeface="Cambria"/>
                <a:sym typeface="Cambria"/>
              </a:rPr>
              <a:t>b’nai mitzvah</a:t>
            </a:r>
            <a:r>
              <a:rPr lang="en-US" sz="2800" dirty="0">
                <a:latin typeface="Cambria"/>
                <a:ea typeface="Cambria"/>
                <a:cs typeface="Cambria"/>
                <a:sym typeface="Cambria"/>
              </a:rPr>
              <a:t> can be just as important as the studying process </a:t>
            </a:r>
          </a:p>
          <a:p>
            <a:pPr algn="l">
              <a:spcBef>
                <a:spcPts val="360"/>
              </a:spcBef>
            </a:pPr>
            <a:endParaRPr lang="en-US" sz="2800" dirty="0">
              <a:latin typeface="Cambria"/>
              <a:ea typeface="Cambria"/>
              <a:cs typeface="Cambria"/>
              <a:sym typeface="Cambria"/>
            </a:endParaRPr>
          </a:p>
          <a:p>
            <a:pPr algn="l">
              <a:spcBef>
                <a:spcPts val="360"/>
              </a:spcBef>
            </a:pPr>
            <a:r>
              <a:rPr lang="en-US" sz="2800" dirty="0">
                <a:latin typeface="Cambria"/>
                <a:ea typeface="Cambria"/>
                <a:cs typeface="Cambria"/>
                <a:sym typeface="Cambria"/>
              </a:rPr>
              <a:t>Questions to consider: </a:t>
            </a:r>
          </a:p>
          <a:p>
            <a:pPr marL="457200" indent="-314325" algn="l">
              <a:spcBef>
                <a:spcPts val="360"/>
              </a:spcBef>
              <a:buSzPts val="1350"/>
              <a:buFont typeface="Cambria"/>
              <a:buChar char="●"/>
            </a:pPr>
            <a:r>
              <a:rPr lang="en-US" sz="2800" dirty="0">
                <a:latin typeface="Cambria"/>
                <a:ea typeface="Cambria"/>
                <a:cs typeface="Cambria"/>
                <a:sym typeface="Cambria"/>
              </a:rPr>
              <a:t>What accommodations can be made for each child and family? </a:t>
            </a:r>
          </a:p>
          <a:p>
            <a:pPr marL="457200" indent="-314325" algn="l">
              <a:spcBef>
                <a:spcPts val="0"/>
              </a:spcBef>
              <a:buSzPts val="1350"/>
              <a:buFont typeface="Cambria"/>
              <a:buChar char="●"/>
            </a:pPr>
            <a:r>
              <a:rPr lang="en-US" sz="2800" dirty="0">
                <a:latin typeface="Cambria"/>
                <a:ea typeface="Cambria"/>
                <a:cs typeface="Cambria"/>
                <a:sym typeface="Cambria"/>
              </a:rPr>
              <a:t>How can we set the family up for success? </a:t>
            </a:r>
          </a:p>
        </p:txBody>
      </p:sp>
    </p:spTree>
    <p:extLst>
      <p:ext uri="{BB962C8B-B14F-4D97-AF65-F5344CB8AC3E}">
        <p14:creationId xmlns:p14="http://schemas.microsoft.com/office/powerpoint/2010/main" val="4133548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Unit 8: Technology, Virtual Learning and Additional Resources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296883"/>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4" name="Picture 3" descr="Text&#10;&#10;Description automatically generated">
            <a:extLst>
              <a:ext uri="{FF2B5EF4-FFF2-40B4-BE49-F238E27FC236}">
                <a16:creationId xmlns:a16="http://schemas.microsoft.com/office/drawing/2014/main" id="{646E66BB-4931-6B4E-8615-616E724BF65B}"/>
              </a:ext>
            </a:extLst>
          </p:cNvPr>
          <p:cNvPicPr>
            <a:picLocks noChangeAspect="1"/>
          </p:cNvPicPr>
          <p:nvPr/>
        </p:nvPicPr>
        <p:blipFill>
          <a:blip r:embed="rId3"/>
          <a:stretch>
            <a:fillRect/>
          </a:stretch>
        </p:blipFill>
        <p:spPr>
          <a:xfrm>
            <a:off x="3688689" y="2316163"/>
            <a:ext cx="5910283" cy="3732810"/>
          </a:xfrm>
          <a:prstGeom prst="rect">
            <a:avLst/>
          </a:prstGeom>
        </p:spPr>
      </p:pic>
    </p:spTree>
    <p:extLst>
      <p:ext uri="{BB962C8B-B14F-4D97-AF65-F5344CB8AC3E}">
        <p14:creationId xmlns:p14="http://schemas.microsoft.com/office/powerpoint/2010/main" val="4168210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chemeClr val="dk1"/>
                </a:solidFill>
                <a:latin typeface="Cambria"/>
                <a:ea typeface="Cambria"/>
                <a:cs typeface="Cambria"/>
                <a:sym typeface="Cambria"/>
              </a:rPr>
              <a:t>Unit 8 - Big Ideas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0" name="Google Shape;114;p15">
            <a:extLst>
              <a:ext uri="{FF2B5EF4-FFF2-40B4-BE49-F238E27FC236}">
                <a16:creationId xmlns:a16="http://schemas.microsoft.com/office/drawing/2014/main" id="{1946E643-B349-B64C-8BE6-C4F767D41326}"/>
              </a:ext>
            </a:extLst>
          </p:cNvPr>
          <p:cNvPicPr preferRelativeResize="0"/>
          <p:nvPr/>
        </p:nvPicPr>
        <p:blipFill>
          <a:blip r:embed="rId3">
            <a:alphaModFix/>
          </a:blip>
          <a:stretch>
            <a:fillRect/>
          </a:stretch>
        </p:blipFill>
        <p:spPr>
          <a:xfrm>
            <a:off x="8970600" y="3436875"/>
            <a:ext cx="2319375" cy="2456616"/>
          </a:xfrm>
          <a:prstGeom prst="rect">
            <a:avLst/>
          </a:prstGeom>
          <a:noFill/>
          <a:ln>
            <a:noFill/>
          </a:ln>
        </p:spPr>
      </p:pic>
      <p:sp>
        <p:nvSpPr>
          <p:cNvPr id="11" name="Google Shape;686;p85">
            <a:extLst>
              <a:ext uri="{FF2B5EF4-FFF2-40B4-BE49-F238E27FC236}">
                <a16:creationId xmlns:a16="http://schemas.microsoft.com/office/drawing/2014/main" id="{5B7C0983-E829-2142-8B7D-00704741C1FB}"/>
              </a:ext>
            </a:extLst>
          </p:cNvPr>
          <p:cNvSpPr txBox="1"/>
          <p:nvPr/>
        </p:nvSpPr>
        <p:spPr>
          <a:xfrm>
            <a:off x="1417122" y="1768434"/>
            <a:ext cx="7156862" cy="4272600"/>
          </a:xfrm>
          <a:prstGeom prst="rect">
            <a:avLst/>
          </a:prstGeom>
          <a:noFill/>
          <a:ln>
            <a:noFill/>
          </a:ln>
        </p:spPr>
        <p:txBody>
          <a:bodyPr spcFirstLastPara="1" wrap="square" lIns="91425" tIns="45700" rIns="91425" bIns="45700" anchor="t" anchorCtr="0">
            <a:noAutofit/>
          </a:bodyPr>
          <a:lstStyle/>
          <a:p>
            <a:pPr marL="457200" indent="-393700">
              <a:lnSpc>
                <a:spcPct val="115000"/>
              </a:lnSpc>
              <a:buClr>
                <a:srgbClr val="000000"/>
              </a:buClr>
              <a:buSzPts val="2600"/>
              <a:buFont typeface="Cambria"/>
              <a:buChar char="●"/>
            </a:pPr>
            <a:r>
              <a:rPr lang="en-US" sz="2800" kern="0" dirty="0">
                <a:solidFill>
                  <a:srgbClr val="000000"/>
                </a:solidFill>
                <a:latin typeface="Cambria"/>
                <a:ea typeface="Cambria"/>
                <a:cs typeface="Cambria"/>
                <a:sym typeface="Cambria"/>
              </a:rPr>
              <a:t>As the world continues to shift around us, technology and virtual learning are becoming more and more necessary. </a:t>
            </a:r>
          </a:p>
          <a:p>
            <a:pPr marL="457200" indent="-393700">
              <a:lnSpc>
                <a:spcPct val="115000"/>
              </a:lnSpc>
              <a:buClr>
                <a:srgbClr val="000000"/>
              </a:buClr>
              <a:buSzPts val="2600"/>
              <a:buFont typeface="Cambria"/>
              <a:buChar char="●"/>
            </a:pPr>
            <a:r>
              <a:rPr lang="en-US" sz="2800" kern="0" dirty="0">
                <a:solidFill>
                  <a:srgbClr val="000000"/>
                </a:solidFill>
                <a:latin typeface="Cambria"/>
                <a:ea typeface="Cambria"/>
                <a:cs typeface="Cambria"/>
                <a:sym typeface="Cambria"/>
              </a:rPr>
              <a:t>Expose yourself to a variety of technology, distance learning platforms and additional resources that will help you in the </a:t>
            </a:r>
            <a:r>
              <a:rPr lang="en-US" sz="2800" i="1" kern="0" dirty="0">
                <a:solidFill>
                  <a:srgbClr val="000000"/>
                </a:solidFill>
                <a:latin typeface="Cambria"/>
                <a:ea typeface="Cambria"/>
                <a:cs typeface="Cambria"/>
                <a:sym typeface="Cambria"/>
              </a:rPr>
              <a:t>b’nai mitzvah</a:t>
            </a:r>
            <a:r>
              <a:rPr lang="en-US" sz="2800" kern="0" dirty="0">
                <a:solidFill>
                  <a:srgbClr val="000000"/>
                </a:solidFill>
                <a:latin typeface="Cambria"/>
                <a:ea typeface="Cambria"/>
                <a:cs typeface="Cambria"/>
                <a:sym typeface="Cambria"/>
              </a:rPr>
              <a:t> education process </a:t>
            </a:r>
            <a:endParaRPr sz="2800" kern="0" dirty="0">
              <a:solidFill>
                <a:srgbClr val="000000"/>
              </a:solidFill>
              <a:latin typeface="Cambria"/>
              <a:ea typeface="Cambria"/>
              <a:cs typeface="Cambria"/>
              <a:sym typeface="Cambria"/>
            </a:endParaRPr>
          </a:p>
          <a:p>
            <a:pPr>
              <a:spcBef>
                <a:spcPts val="1600"/>
              </a:spcBef>
              <a:buClr>
                <a:srgbClr val="191919"/>
              </a:buClr>
              <a:buSzPts val="2000"/>
              <a:buFont typeface="Cambria"/>
              <a:buNone/>
            </a:pP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3104952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Zoom- Tricks of the Trade</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7" name="Google Shape;695;p86">
            <a:extLst>
              <a:ext uri="{FF2B5EF4-FFF2-40B4-BE49-F238E27FC236}">
                <a16:creationId xmlns:a16="http://schemas.microsoft.com/office/drawing/2014/main" id="{5D2E7579-7320-1140-85DC-840948CC821C}"/>
              </a:ext>
            </a:extLst>
          </p:cNvPr>
          <p:cNvSpPr txBox="1">
            <a:spLocks/>
          </p:cNvSpPr>
          <p:nvPr/>
        </p:nvSpPr>
        <p:spPr>
          <a:xfrm>
            <a:off x="1523999" y="1815935"/>
            <a:ext cx="9520809" cy="4189800"/>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01625" algn="l">
              <a:spcBef>
                <a:spcPts val="360"/>
              </a:spcBef>
              <a:buSzPts val="1150"/>
              <a:buFont typeface="Cambria"/>
              <a:buChar char="●"/>
            </a:pPr>
            <a:r>
              <a:rPr lang="en-US" sz="2800" dirty="0">
                <a:latin typeface="Cambria"/>
                <a:ea typeface="Cambria"/>
                <a:cs typeface="Cambria"/>
                <a:sym typeface="Cambria"/>
              </a:rPr>
              <a:t>There are many settings that can be changed on </a:t>
            </a:r>
            <a:r>
              <a:rPr lang="en-US" sz="2800" dirty="0" err="1">
                <a:latin typeface="Cambria"/>
                <a:ea typeface="Cambria"/>
                <a:cs typeface="Cambria"/>
                <a:sym typeface="Cambria"/>
              </a:rPr>
              <a:t>zoom.us</a:t>
            </a:r>
            <a:r>
              <a:rPr lang="en-US" sz="2800" dirty="0">
                <a:latin typeface="Cambria"/>
                <a:ea typeface="Cambria"/>
                <a:cs typeface="Cambria"/>
                <a:sym typeface="Cambria"/>
              </a:rPr>
              <a:t>/profile/settings. </a:t>
            </a:r>
          </a:p>
          <a:p>
            <a:pPr marL="457200" indent="-301625" algn="l">
              <a:spcBef>
                <a:spcPts val="0"/>
              </a:spcBef>
              <a:buSzPts val="1150"/>
              <a:buFont typeface="Cambria"/>
              <a:buChar char="●"/>
            </a:pPr>
            <a:r>
              <a:rPr lang="en-US" sz="2800" dirty="0">
                <a:latin typeface="Cambria"/>
                <a:ea typeface="Cambria"/>
                <a:cs typeface="Cambria"/>
                <a:sym typeface="Cambria"/>
              </a:rPr>
              <a:t>Some suggestions:</a:t>
            </a:r>
          </a:p>
          <a:p>
            <a:pPr marL="955675" lvl="1" indent="-342900" algn="l">
              <a:spcBef>
                <a:spcPts val="0"/>
              </a:spcBef>
              <a:buSzPts val="1150"/>
              <a:buFont typeface="Courier New" panose="02070309020205020404" pitchFamily="49" charset="0"/>
              <a:buChar char="o"/>
            </a:pPr>
            <a:r>
              <a:rPr lang="en-US" sz="2200" dirty="0">
                <a:latin typeface="Cambria"/>
                <a:ea typeface="Cambria"/>
                <a:cs typeface="Cambria"/>
                <a:sym typeface="Cambria"/>
              </a:rPr>
              <a:t>Chat feature: allow student to type their response rather than say it out loud.</a:t>
            </a:r>
          </a:p>
          <a:p>
            <a:pPr marL="955675" lvl="1" indent="-342900" algn="l">
              <a:spcBef>
                <a:spcPts val="0"/>
              </a:spcBef>
              <a:buSzPts val="1150"/>
              <a:buFont typeface="Courier New" panose="02070309020205020404" pitchFamily="49" charset="0"/>
              <a:buChar char="o"/>
            </a:pPr>
            <a:r>
              <a:rPr lang="en-US" sz="2200" dirty="0">
                <a:latin typeface="Cambria"/>
                <a:ea typeface="Cambria"/>
                <a:cs typeface="Cambria"/>
                <a:sym typeface="Cambria"/>
              </a:rPr>
              <a:t>Screen share: open the text in Sefaria (or any other text platform) and have the student follow along with you. </a:t>
            </a:r>
          </a:p>
          <a:p>
            <a:pPr marL="955675" lvl="1" indent="-342900" algn="l">
              <a:spcBef>
                <a:spcPts val="0"/>
              </a:spcBef>
              <a:buSzPts val="1150"/>
              <a:buFont typeface="Courier New" panose="02070309020205020404" pitchFamily="49" charset="0"/>
              <a:buChar char="o"/>
            </a:pPr>
            <a:r>
              <a:rPr lang="en-US" sz="2200" dirty="0">
                <a:latin typeface="Cambria"/>
                <a:ea typeface="Cambria"/>
                <a:cs typeface="Cambria"/>
                <a:sym typeface="Cambria"/>
              </a:rPr>
              <a:t>White Board- takes notes/draw images together. Allow the student to have “annotating” permissions.</a:t>
            </a:r>
          </a:p>
          <a:p>
            <a:pPr marL="955675" lvl="1" indent="-342900" algn="l">
              <a:spcBef>
                <a:spcPts val="0"/>
              </a:spcBef>
              <a:buSzPts val="1150"/>
              <a:buFont typeface="Courier New" panose="02070309020205020404" pitchFamily="49" charset="0"/>
              <a:buChar char="o"/>
            </a:pPr>
            <a:r>
              <a:rPr lang="en-US" sz="2200" dirty="0">
                <a:latin typeface="Cambria"/>
                <a:ea typeface="Cambria"/>
                <a:cs typeface="Cambria"/>
                <a:sym typeface="Cambria"/>
              </a:rPr>
              <a:t>Record your session: allow student to review the content of the session at a later date.</a:t>
            </a:r>
          </a:p>
          <a:p>
            <a:pPr marL="914400" algn="l">
              <a:spcBef>
                <a:spcPts val="360"/>
              </a:spcBef>
            </a:pPr>
            <a:endParaRPr lang="en-US" dirty="0">
              <a:latin typeface="Cambria"/>
              <a:ea typeface="Cambria"/>
              <a:cs typeface="Cambria"/>
              <a:sym typeface="Cambria"/>
            </a:endParaRPr>
          </a:p>
        </p:txBody>
      </p:sp>
    </p:spTree>
    <p:extLst>
      <p:ext uri="{BB962C8B-B14F-4D97-AF65-F5344CB8AC3E}">
        <p14:creationId xmlns:p14="http://schemas.microsoft.com/office/powerpoint/2010/main" val="33701720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Chat</a:t>
            </a:r>
            <a:br>
              <a:rPr lang="en-US" sz="4000" b="1" dirty="0">
                <a:solidFill>
                  <a:srgbClr val="000000"/>
                </a:solidFill>
                <a:latin typeface="Cambria"/>
                <a:ea typeface="Cambria"/>
                <a:cs typeface="Cambria"/>
                <a:sym typeface="Cambria"/>
              </a:rPr>
            </a:br>
            <a:br>
              <a:rPr lang="en-US" sz="4000" b="1" dirty="0">
                <a:solidFill>
                  <a:srgbClr val="000000"/>
                </a:solidFill>
                <a:latin typeface="Cambria"/>
                <a:ea typeface="Cambria"/>
                <a:cs typeface="Cambria"/>
                <a:sym typeface="Cambria"/>
              </a:rPr>
            </a:b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2" name="Google Shape;703;p87">
            <a:extLst>
              <a:ext uri="{FF2B5EF4-FFF2-40B4-BE49-F238E27FC236}">
                <a16:creationId xmlns:a16="http://schemas.microsoft.com/office/drawing/2014/main" id="{4D80CE1D-CF1D-A24D-ACA9-C4C192079DFB}"/>
              </a:ext>
            </a:extLst>
          </p:cNvPr>
          <p:cNvPicPr preferRelativeResize="0"/>
          <p:nvPr/>
        </p:nvPicPr>
        <p:blipFill>
          <a:blip r:embed="rId3">
            <a:alphaModFix/>
          </a:blip>
          <a:stretch>
            <a:fillRect/>
          </a:stretch>
        </p:blipFill>
        <p:spPr>
          <a:xfrm>
            <a:off x="4962359" y="992624"/>
            <a:ext cx="6864375" cy="531100"/>
          </a:xfrm>
          <a:prstGeom prst="rect">
            <a:avLst/>
          </a:prstGeom>
          <a:noFill/>
          <a:ln>
            <a:noFill/>
          </a:ln>
        </p:spPr>
      </p:pic>
      <p:sp>
        <p:nvSpPr>
          <p:cNvPr id="13" name="Google Shape;704;p87">
            <a:extLst>
              <a:ext uri="{FF2B5EF4-FFF2-40B4-BE49-F238E27FC236}">
                <a16:creationId xmlns:a16="http://schemas.microsoft.com/office/drawing/2014/main" id="{F285919C-D672-FB4C-9BA2-7BA2E3878331}"/>
              </a:ext>
            </a:extLst>
          </p:cNvPr>
          <p:cNvSpPr/>
          <p:nvPr/>
        </p:nvSpPr>
        <p:spPr>
          <a:xfrm>
            <a:off x="7386900" y="478269"/>
            <a:ext cx="1386126" cy="1559810"/>
          </a:xfrm>
          <a:prstGeom prst="irregularSeal2">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705;p87">
            <a:extLst>
              <a:ext uri="{FF2B5EF4-FFF2-40B4-BE49-F238E27FC236}">
                <a16:creationId xmlns:a16="http://schemas.microsoft.com/office/drawing/2014/main" id="{A5540847-65EE-0847-BF6F-F964A655BE00}"/>
              </a:ext>
            </a:extLst>
          </p:cNvPr>
          <p:cNvPicPr preferRelativeResize="0"/>
          <p:nvPr/>
        </p:nvPicPr>
        <p:blipFill rotWithShape="1">
          <a:blip r:embed="rId4">
            <a:alphaModFix/>
          </a:blip>
          <a:srcRect t="18393"/>
          <a:stretch/>
        </p:blipFill>
        <p:spPr>
          <a:xfrm>
            <a:off x="2470174" y="4072610"/>
            <a:ext cx="2112175" cy="1492985"/>
          </a:xfrm>
          <a:prstGeom prst="rect">
            <a:avLst/>
          </a:prstGeom>
          <a:noFill/>
          <a:ln w="9525" cap="flat" cmpd="sng">
            <a:solidFill>
              <a:schemeClr val="dk2"/>
            </a:solidFill>
            <a:prstDash val="solid"/>
            <a:round/>
            <a:headEnd type="none" w="sm" len="sm"/>
            <a:tailEnd type="none" w="sm" len="sm"/>
          </a:ln>
        </p:spPr>
      </p:pic>
      <p:graphicFrame>
        <p:nvGraphicFramePr>
          <p:cNvPr id="18" name="Google Shape;702;p87">
            <a:extLst>
              <a:ext uri="{FF2B5EF4-FFF2-40B4-BE49-F238E27FC236}">
                <a16:creationId xmlns:a16="http://schemas.microsoft.com/office/drawing/2014/main" id="{40FBD7F6-2802-9E4C-B823-115D92B3E615}"/>
              </a:ext>
            </a:extLst>
          </p:cNvPr>
          <p:cNvGraphicFramePr/>
          <p:nvPr>
            <p:extLst>
              <p:ext uri="{D42A27DB-BD31-4B8C-83A1-F6EECF244321}">
                <p14:modId xmlns:p14="http://schemas.microsoft.com/office/powerpoint/2010/main" val="2802731894"/>
              </p:ext>
            </p:extLst>
          </p:nvPr>
        </p:nvGraphicFramePr>
        <p:xfrm>
          <a:off x="1734673" y="1831817"/>
          <a:ext cx="8102700" cy="4296425"/>
        </p:xfrm>
        <a:graphic>
          <a:graphicData uri="http://schemas.openxmlformats.org/drawingml/2006/table">
            <a:tbl>
              <a:tblPr>
                <a:noFill/>
              </a:tblPr>
              <a:tblGrid>
                <a:gridCol w="4051350">
                  <a:extLst>
                    <a:ext uri="{9D8B030D-6E8A-4147-A177-3AD203B41FA5}">
                      <a16:colId xmlns:a16="http://schemas.microsoft.com/office/drawing/2014/main" val="20000"/>
                    </a:ext>
                  </a:extLst>
                </a:gridCol>
                <a:gridCol w="4051350">
                  <a:extLst>
                    <a:ext uri="{9D8B030D-6E8A-4147-A177-3AD203B41FA5}">
                      <a16:colId xmlns:a16="http://schemas.microsoft.com/office/drawing/2014/main" val="20001"/>
                    </a:ext>
                  </a:extLst>
                </a:gridCol>
              </a:tblGrid>
              <a:tr h="6391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US" sz="2500" b="1">
                          <a:latin typeface="Cambria"/>
                          <a:ea typeface="Cambria"/>
                          <a:cs typeface="Cambria"/>
                          <a:sym typeface="Cambria"/>
                        </a:rPr>
                        <a:t>Basic Information</a:t>
                      </a:r>
                      <a:endParaRPr sz="2500" b="1">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US" sz="2500" b="1" dirty="0">
                          <a:latin typeface="Cambria"/>
                          <a:ea typeface="Cambria"/>
                          <a:cs typeface="Cambria"/>
                          <a:sym typeface="Cambria"/>
                        </a:rPr>
                        <a:t>What are the benefits?</a:t>
                      </a:r>
                      <a:endParaRPr sz="2500" b="1" dirty="0">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73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0" lvl="0" indent="-419100" algn="l" rtl="0">
                        <a:lnSpc>
                          <a:spcPct val="115000"/>
                        </a:lnSpc>
                        <a:spcBef>
                          <a:spcPts val="0"/>
                        </a:spcBef>
                        <a:spcAft>
                          <a:spcPts val="0"/>
                        </a:spcAft>
                        <a:buClr>
                          <a:schemeClr val="tx1"/>
                        </a:buClr>
                        <a:buSzPts val="1800"/>
                        <a:buFont typeface="Cambria"/>
                        <a:buChar char="●"/>
                      </a:pPr>
                      <a:r>
                        <a:rPr lang="en-US" sz="1800" dirty="0">
                          <a:solidFill>
                            <a:schemeClr val="tx1"/>
                          </a:solidFill>
                          <a:latin typeface="Cambria"/>
                          <a:ea typeface="Cambria"/>
                          <a:cs typeface="Cambria"/>
                          <a:sym typeface="Cambria"/>
                        </a:rPr>
                        <a:t>Participants can chat send a chat to everyone, just the host, or a specific participant.</a:t>
                      </a:r>
                      <a:endParaRPr sz="1800" dirty="0">
                        <a:solidFill>
                          <a:schemeClr val="tx1"/>
                        </a:solidFill>
                        <a:latin typeface="Cambria"/>
                        <a:ea typeface="Cambria"/>
                        <a:cs typeface="Cambria"/>
                        <a:sym typeface="Cambria"/>
                      </a:endParaRPr>
                    </a:p>
                    <a:p>
                      <a:pPr marL="609600" lvl="0" indent="-419100" algn="l" rtl="0">
                        <a:lnSpc>
                          <a:spcPct val="115000"/>
                        </a:lnSpc>
                        <a:spcBef>
                          <a:spcPts val="0"/>
                        </a:spcBef>
                        <a:spcAft>
                          <a:spcPts val="0"/>
                        </a:spcAft>
                        <a:buClr>
                          <a:schemeClr val="tx1"/>
                        </a:buClr>
                        <a:buSzPts val="1800"/>
                        <a:buFont typeface="Cambria"/>
                        <a:buChar char="●"/>
                      </a:pPr>
                      <a:r>
                        <a:rPr lang="en-US" sz="1800" dirty="0">
                          <a:solidFill>
                            <a:schemeClr val="tx1"/>
                          </a:solidFill>
                          <a:latin typeface="Cambria"/>
                          <a:ea typeface="Cambria"/>
                          <a:cs typeface="Cambria"/>
                          <a:sym typeface="Cambria"/>
                        </a:rPr>
                        <a:t>Host can change chat settings:</a:t>
                      </a:r>
                      <a:endParaRPr sz="1800" b="1" dirty="0">
                        <a:solidFill>
                          <a:schemeClr val="tx1"/>
                        </a:solidFill>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0" lvl="0" indent="-419100" algn="l" rtl="0">
                        <a:lnSpc>
                          <a:spcPct val="115000"/>
                        </a:lnSpc>
                        <a:spcBef>
                          <a:spcPts val="0"/>
                        </a:spcBef>
                        <a:spcAft>
                          <a:spcPts val="0"/>
                        </a:spcAft>
                        <a:buClr>
                          <a:schemeClr val="tx1"/>
                        </a:buClr>
                        <a:buSzPts val="1800"/>
                        <a:buFont typeface="Cambria"/>
                        <a:buChar char="●"/>
                      </a:pPr>
                      <a:r>
                        <a:rPr lang="en-US" sz="1800" dirty="0">
                          <a:solidFill>
                            <a:schemeClr val="tx1"/>
                          </a:solidFill>
                          <a:latin typeface="Cambria"/>
                          <a:ea typeface="Cambria"/>
                          <a:cs typeface="Cambria"/>
                          <a:sym typeface="Cambria"/>
                        </a:rPr>
                        <a:t>Allow students to type and share their response using written rather than verbal expression.</a:t>
                      </a:r>
                      <a:endParaRPr sz="1800" dirty="0">
                        <a:solidFill>
                          <a:schemeClr val="tx1"/>
                        </a:solidFill>
                        <a:latin typeface="Cambria"/>
                        <a:ea typeface="Cambria"/>
                        <a:cs typeface="Cambria"/>
                        <a:sym typeface="Cambria"/>
                      </a:endParaRPr>
                    </a:p>
                    <a:p>
                      <a:pPr marL="609600" lvl="0" indent="-419100" algn="l" rtl="0">
                        <a:lnSpc>
                          <a:spcPct val="115000"/>
                        </a:lnSpc>
                        <a:spcBef>
                          <a:spcPts val="0"/>
                        </a:spcBef>
                        <a:spcAft>
                          <a:spcPts val="0"/>
                        </a:spcAft>
                        <a:buClr>
                          <a:schemeClr val="tx1"/>
                        </a:buClr>
                        <a:buSzPts val="1800"/>
                        <a:buFont typeface="Cambria"/>
                        <a:buChar char="●"/>
                      </a:pPr>
                      <a:r>
                        <a:rPr lang="en-US" sz="1800" dirty="0">
                          <a:solidFill>
                            <a:schemeClr val="tx1"/>
                          </a:solidFill>
                          <a:latin typeface="Cambria"/>
                          <a:ea typeface="Cambria"/>
                          <a:cs typeface="Cambria"/>
                          <a:sym typeface="Cambria"/>
                        </a:rPr>
                        <a:t>Wait time: offer the option to type your reply and only press “enter” once a set amount of time has been given to think and process the question prompt </a:t>
                      </a:r>
                      <a:endParaRPr sz="1800" dirty="0">
                        <a:solidFill>
                          <a:schemeClr val="tx1"/>
                        </a:solidFill>
                        <a:latin typeface="Cambria"/>
                        <a:ea typeface="Cambria"/>
                        <a:cs typeface="Cambria"/>
                        <a:sym typeface="Cambria"/>
                      </a:endParaRPr>
                    </a:p>
                    <a:p>
                      <a:pPr marL="609600" lvl="0" indent="-419100" algn="l" rtl="0">
                        <a:spcBef>
                          <a:spcPts val="0"/>
                        </a:spcBef>
                        <a:spcAft>
                          <a:spcPts val="0"/>
                        </a:spcAft>
                        <a:buClr>
                          <a:schemeClr val="tx1"/>
                        </a:buClr>
                        <a:buSzPts val="1800"/>
                        <a:buFont typeface="Cambria"/>
                        <a:buChar char="●"/>
                      </a:pPr>
                      <a:r>
                        <a:rPr lang="en-US" sz="1800" dirty="0">
                          <a:solidFill>
                            <a:schemeClr val="tx1"/>
                          </a:solidFill>
                          <a:latin typeface="Cambria"/>
                          <a:ea typeface="Cambria"/>
                          <a:cs typeface="Cambria"/>
                          <a:sym typeface="Cambria"/>
                        </a:rPr>
                        <a:t>Practical use: Brainstorm ideas about the d’var torah together</a:t>
                      </a:r>
                      <a:endParaRPr sz="1800" dirty="0">
                        <a:solidFill>
                          <a:schemeClr val="tx1"/>
                        </a:solidFill>
                        <a:latin typeface="Cambria"/>
                        <a:ea typeface="Cambria"/>
                        <a:cs typeface="Cambria"/>
                        <a:sym typeface="Cambria"/>
                      </a:endParaRPr>
                    </a:p>
                    <a:p>
                      <a:pPr marL="0" lvl="0" indent="0" algn="l" rtl="0">
                        <a:lnSpc>
                          <a:spcPct val="115000"/>
                        </a:lnSpc>
                        <a:spcBef>
                          <a:spcPts val="0"/>
                        </a:spcBef>
                        <a:spcAft>
                          <a:spcPts val="0"/>
                        </a:spcAft>
                        <a:buNone/>
                      </a:pPr>
                      <a:endParaRPr sz="1800" dirty="0">
                        <a:solidFill>
                          <a:schemeClr val="tx1"/>
                        </a:solidFill>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965981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Annotate</a:t>
            </a:r>
            <a:br>
              <a:rPr lang="en-US" sz="4000" b="1" dirty="0">
                <a:solidFill>
                  <a:srgbClr val="000000"/>
                </a:solidFill>
                <a:latin typeface="Cambria"/>
                <a:ea typeface="Cambria"/>
                <a:cs typeface="Cambria"/>
                <a:sym typeface="Cambria"/>
              </a:rPr>
            </a:br>
            <a:br>
              <a:rPr lang="en-US" sz="4000" b="1" dirty="0">
                <a:solidFill>
                  <a:srgbClr val="000000"/>
                </a:solidFill>
                <a:latin typeface="Cambria"/>
                <a:ea typeface="Cambria"/>
                <a:cs typeface="Cambria"/>
                <a:sym typeface="Cambria"/>
              </a:rPr>
            </a:b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graphicFrame>
        <p:nvGraphicFramePr>
          <p:cNvPr id="18" name="Google Shape;702;p87">
            <a:extLst>
              <a:ext uri="{FF2B5EF4-FFF2-40B4-BE49-F238E27FC236}">
                <a16:creationId xmlns:a16="http://schemas.microsoft.com/office/drawing/2014/main" id="{40FBD7F6-2802-9E4C-B823-115D92B3E615}"/>
              </a:ext>
            </a:extLst>
          </p:cNvPr>
          <p:cNvGraphicFramePr/>
          <p:nvPr>
            <p:extLst>
              <p:ext uri="{D42A27DB-BD31-4B8C-83A1-F6EECF244321}">
                <p14:modId xmlns:p14="http://schemas.microsoft.com/office/powerpoint/2010/main" val="2015058782"/>
              </p:ext>
            </p:extLst>
          </p:nvPr>
        </p:nvGraphicFramePr>
        <p:xfrm>
          <a:off x="1662546" y="1800457"/>
          <a:ext cx="9227127" cy="4123610"/>
        </p:xfrm>
        <a:graphic>
          <a:graphicData uri="http://schemas.openxmlformats.org/drawingml/2006/table">
            <a:tbl>
              <a:tblPr>
                <a:noFill/>
              </a:tblPr>
              <a:tblGrid>
                <a:gridCol w="4667002">
                  <a:extLst>
                    <a:ext uri="{9D8B030D-6E8A-4147-A177-3AD203B41FA5}">
                      <a16:colId xmlns:a16="http://schemas.microsoft.com/office/drawing/2014/main" val="20000"/>
                    </a:ext>
                  </a:extLst>
                </a:gridCol>
                <a:gridCol w="4560125">
                  <a:extLst>
                    <a:ext uri="{9D8B030D-6E8A-4147-A177-3AD203B41FA5}">
                      <a16:colId xmlns:a16="http://schemas.microsoft.com/office/drawing/2014/main" val="20001"/>
                    </a:ext>
                  </a:extLst>
                </a:gridCol>
              </a:tblGrid>
              <a:tr h="4259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US" sz="2500" b="1">
                          <a:latin typeface="Cambria"/>
                          <a:ea typeface="Cambria"/>
                          <a:cs typeface="Cambria"/>
                          <a:sym typeface="Cambria"/>
                        </a:rPr>
                        <a:t>Basic Information</a:t>
                      </a:r>
                      <a:endParaRPr sz="2500" b="1">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US" sz="2500" b="1" dirty="0">
                          <a:latin typeface="Cambria"/>
                          <a:ea typeface="Cambria"/>
                          <a:cs typeface="Cambria"/>
                          <a:sym typeface="Cambria"/>
                        </a:rPr>
                        <a:t>What are the benefits?</a:t>
                      </a:r>
                      <a:endParaRPr sz="2500" b="1" dirty="0">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2850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0" lvl="0" indent="-412750" algn="l" rtl="0">
                        <a:lnSpc>
                          <a:spcPct val="115000"/>
                        </a:lnSpc>
                        <a:spcBef>
                          <a:spcPts val="0"/>
                        </a:spcBef>
                        <a:spcAft>
                          <a:spcPts val="0"/>
                        </a:spcAft>
                        <a:buSzPts val="1700"/>
                        <a:buFont typeface="Cambria"/>
                        <a:buChar char="●"/>
                      </a:pPr>
                      <a:r>
                        <a:rPr lang="en-US" sz="2000" dirty="0">
                          <a:latin typeface="Cambria"/>
                          <a:ea typeface="Cambria"/>
                          <a:cs typeface="Cambria"/>
                          <a:sym typeface="Cambria"/>
                        </a:rPr>
                        <a:t>When sharing your screen, you have the option to annotate with the following features:</a:t>
                      </a: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0" marR="0" lvl="0" indent="-412750" algn="l" defTabSz="914400" rtl="0" eaLnBrk="1" fontAlgn="auto" latinLnBrk="0" hangingPunct="1">
                        <a:lnSpc>
                          <a:spcPct val="115000"/>
                        </a:lnSpc>
                        <a:spcBef>
                          <a:spcPts val="0"/>
                        </a:spcBef>
                        <a:spcAft>
                          <a:spcPts val="0"/>
                        </a:spcAft>
                        <a:buClr>
                          <a:srgbClr val="000000"/>
                        </a:buClr>
                        <a:buSzPts val="1700"/>
                        <a:buFont typeface="Cambria"/>
                        <a:buChar char="●"/>
                        <a:tabLst/>
                        <a:defRPr/>
                      </a:pPr>
                      <a:r>
                        <a:rPr kumimoji="0" lang="en-US" sz="1700" b="0" i="0" u="none" strike="noStrike" kern="0" cap="none" spc="0" normalizeH="0" baseline="0" noProof="0" dirty="0">
                          <a:ln>
                            <a:noFill/>
                          </a:ln>
                          <a:solidFill>
                            <a:srgbClr val="000000"/>
                          </a:solidFill>
                          <a:effectLst/>
                          <a:uLnTx/>
                          <a:uFillTx/>
                          <a:latin typeface="Cambria"/>
                          <a:ea typeface="Cambria"/>
                          <a:cs typeface="Cambria"/>
                          <a:sym typeface="Cambria"/>
                        </a:rPr>
                        <a:t>Highlight important information</a:t>
                      </a:r>
                    </a:p>
                    <a:p>
                      <a:pPr marL="609600" marR="0" lvl="0" indent="-412750" algn="l" defTabSz="914400" rtl="0" eaLnBrk="1" fontAlgn="auto" latinLnBrk="0" hangingPunct="1">
                        <a:lnSpc>
                          <a:spcPct val="115000"/>
                        </a:lnSpc>
                        <a:spcBef>
                          <a:spcPts val="0"/>
                        </a:spcBef>
                        <a:spcAft>
                          <a:spcPts val="0"/>
                        </a:spcAft>
                        <a:buClr>
                          <a:srgbClr val="000000"/>
                        </a:buClr>
                        <a:buSzPts val="1700"/>
                        <a:buFont typeface="Cambria"/>
                        <a:buChar char="●"/>
                        <a:tabLst/>
                        <a:defRPr/>
                      </a:pPr>
                      <a:r>
                        <a:rPr kumimoji="0" lang="en-US" sz="1700" b="0" i="0" u="none" strike="noStrike" kern="0" cap="none" spc="0" normalizeH="0" baseline="0" noProof="0" dirty="0">
                          <a:ln>
                            <a:noFill/>
                          </a:ln>
                          <a:solidFill>
                            <a:srgbClr val="000000"/>
                          </a:solidFill>
                          <a:effectLst/>
                          <a:uLnTx/>
                          <a:uFillTx/>
                          <a:latin typeface="Cambria"/>
                          <a:ea typeface="Cambria"/>
                          <a:cs typeface="Cambria"/>
                          <a:sym typeface="Cambria"/>
                        </a:rPr>
                        <a:t>Block out portions of screen share</a:t>
                      </a:r>
                    </a:p>
                    <a:p>
                      <a:pPr marL="609600" marR="0" lvl="0" indent="-412750" algn="l" defTabSz="914400" rtl="0" eaLnBrk="1" fontAlgn="auto" latinLnBrk="0" hangingPunct="1">
                        <a:lnSpc>
                          <a:spcPct val="115000"/>
                        </a:lnSpc>
                        <a:spcBef>
                          <a:spcPts val="0"/>
                        </a:spcBef>
                        <a:spcAft>
                          <a:spcPts val="0"/>
                        </a:spcAft>
                        <a:buClr>
                          <a:srgbClr val="000000"/>
                        </a:buClr>
                        <a:buSzPts val="1700"/>
                        <a:buFont typeface="Cambria"/>
                        <a:buChar char="●"/>
                        <a:tabLst/>
                        <a:defRPr/>
                      </a:pPr>
                      <a:r>
                        <a:rPr kumimoji="0" lang="en-US" sz="1700" b="0" i="0" u="none" strike="noStrike" kern="0" cap="none" spc="0" normalizeH="0" baseline="0" noProof="0" dirty="0">
                          <a:ln>
                            <a:noFill/>
                          </a:ln>
                          <a:solidFill>
                            <a:srgbClr val="000000"/>
                          </a:solidFill>
                          <a:effectLst/>
                          <a:uLnTx/>
                          <a:uFillTx/>
                          <a:latin typeface="Cambria"/>
                          <a:ea typeface="Cambria"/>
                          <a:cs typeface="Cambria"/>
                          <a:sym typeface="Cambria"/>
                        </a:rPr>
                        <a:t>Take notes over another document</a:t>
                      </a: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lang="en-US" sz="600" b="1" i="0" u="none" strike="noStrike" kern="0" cap="none" spc="0" normalizeH="0" baseline="0" noProof="0" dirty="0">
                        <a:ln>
                          <a:noFill/>
                        </a:ln>
                        <a:solidFill>
                          <a:srgbClr val="191919"/>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191919"/>
                          </a:solidFill>
                          <a:effectLst/>
                          <a:uLnTx/>
                          <a:uFillTx/>
                          <a:latin typeface="Cambria"/>
                          <a:ea typeface="Cambria"/>
                          <a:cs typeface="Cambria"/>
                          <a:sym typeface="Cambria"/>
                        </a:rPr>
                        <a:t>Some ideas</a:t>
                      </a:r>
                      <a:r>
                        <a:rPr kumimoji="0" lang="en-US" sz="1800" b="0" i="0" u="none" strike="noStrike" kern="0" cap="none" spc="0" normalizeH="0" baseline="0" noProof="0" dirty="0">
                          <a:ln>
                            <a:noFill/>
                          </a:ln>
                          <a:solidFill>
                            <a:srgbClr val="191919"/>
                          </a:solidFill>
                          <a:effectLst/>
                          <a:uLnTx/>
                          <a:uFillTx/>
                          <a:latin typeface="Cambria"/>
                          <a:ea typeface="Cambria"/>
                          <a:cs typeface="Cambria"/>
                          <a:sym typeface="Cambria"/>
                        </a:rPr>
                        <a:t>:</a:t>
                      </a:r>
                    </a:p>
                    <a:p>
                      <a:pPr marL="457200" marR="0" lvl="0" indent="-336550" algn="l" defTabSz="914400" rtl="0" eaLnBrk="1" fontAlgn="auto" latinLnBrk="0" hangingPunct="1">
                        <a:lnSpc>
                          <a:spcPct val="100000"/>
                        </a:lnSpc>
                        <a:spcBef>
                          <a:spcPts val="360"/>
                        </a:spcBef>
                        <a:spcAft>
                          <a:spcPts val="0"/>
                        </a:spcAft>
                        <a:buClr>
                          <a:srgbClr val="191919"/>
                        </a:buClr>
                        <a:buSzPts val="1700"/>
                        <a:buFont typeface="Cambria"/>
                        <a:buChar char="●"/>
                        <a:tabLst/>
                        <a:defRPr/>
                      </a:pPr>
                      <a:r>
                        <a:rPr kumimoji="0" lang="en-US" sz="1700" b="0" i="0" u="none" strike="noStrike" kern="0" cap="none" spc="0" normalizeH="0" baseline="0" noProof="0" dirty="0">
                          <a:ln>
                            <a:noFill/>
                          </a:ln>
                          <a:solidFill>
                            <a:srgbClr val="191919"/>
                          </a:solidFill>
                          <a:effectLst/>
                          <a:uLnTx/>
                          <a:uFillTx/>
                          <a:latin typeface="Cambria"/>
                          <a:ea typeface="Cambria"/>
                          <a:cs typeface="Cambria"/>
                          <a:sym typeface="Cambria"/>
                        </a:rPr>
                        <a:t>Use the highlighting feature to color code the text by trope symbol</a:t>
                      </a:r>
                    </a:p>
                    <a:p>
                      <a:pPr marL="457200" marR="0" lvl="0" indent="-336550" algn="l" defTabSz="914400" rtl="0" eaLnBrk="1" fontAlgn="auto" latinLnBrk="0" hangingPunct="1">
                        <a:lnSpc>
                          <a:spcPct val="100000"/>
                        </a:lnSpc>
                        <a:spcBef>
                          <a:spcPts val="0"/>
                        </a:spcBef>
                        <a:spcAft>
                          <a:spcPts val="0"/>
                        </a:spcAft>
                        <a:buClr>
                          <a:srgbClr val="191919"/>
                        </a:buClr>
                        <a:buSzPts val="1700"/>
                        <a:buFont typeface="Cambria"/>
                        <a:buChar char="●"/>
                        <a:tabLst/>
                        <a:defRPr/>
                      </a:pPr>
                      <a:r>
                        <a:rPr kumimoji="0" lang="en-US" sz="1700" b="0" i="0" u="none" strike="noStrike" kern="0" cap="none" spc="0" normalizeH="0" baseline="0" noProof="0" dirty="0">
                          <a:ln>
                            <a:noFill/>
                          </a:ln>
                          <a:solidFill>
                            <a:srgbClr val="191919"/>
                          </a:solidFill>
                          <a:effectLst/>
                          <a:uLnTx/>
                          <a:uFillTx/>
                          <a:latin typeface="Cambria"/>
                          <a:ea typeface="Cambria"/>
                          <a:cs typeface="Cambria"/>
                          <a:sym typeface="Cambria"/>
                        </a:rPr>
                        <a:t>Underline important parts of the Torah portion</a:t>
                      </a:r>
                    </a:p>
                    <a:p>
                      <a:pPr marL="457200" marR="0" lvl="0" indent="-336550" algn="l" defTabSz="914400" rtl="0" eaLnBrk="1" fontAlgn="auto" latinLnBrk="0" hangingPunct="1">
                        <a:lnSpc>
                          <a:spcPct val="100000"/>
                        </a:lnSpc>
                        <a:spcBef>
                          <a:spcPts val="0"/>
                        </a:spcBef>
                        <a:spcAft>
                          <a:spcPts val="0"/>
                        </a:spcAft>
                        <a:buClr>
                          <a:srgbClr val="191919"/>
                        </a:buClr>
                        <a:buSzPts val="1700"/>
                        <a:buFont typeface="Cambria"/>
                        <a:buChar char="●"/>
                        <a:tabLst/>
                        <a:defRPr/>
                      </a:pPr>
                      <a:r>
                        <a:rPr kumimoji="0" lang="en-US" sz="1700" b="0" i="0" u="none" strike="noStrike" kern="0" cap="none" spc="0" normalizeH="0" baseline="0" noProof="0" dirty="0">
                          <a:ln>
                            <a:noFill/>
                          </a:ln>
                          <a:solidFill>
                            <a:srgbClr val="191919"/>
                          </a:solidFill>
                          <a:effectLst/>
                          <a:uLnTx/>
                          <a:uFillTx/>
                          <a:latin typeface="Cambria"/>
                          <a:ea typeface="Cambria"/>
                          <a:cs typeface="Cambria"/>
                          <a:sym typeface="Cambria"/>
                        </a:rPr>
                        <a:t>Use the “stamp” to identify parts of the Torah portion that stand out to you</a:t>
                      </a:r>
                      <a:endParaRPr kumimoji="0" lang="en-US" sz="17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lvl="0" indent="0" algn="l" rtl="0">
                        <a:lnSpc>
                          <a:spcPct val="115000"/>
                        </a:lnSpc>
                        <a:spcBef>
                          <a:spcPts val="0"/>
                        </a:spcBef>
                        <a:spcAft>
                          <a:spcPts val="0"/>
                        </a:spcAft>
                        <a:buNone/>
                      </a:pPr>
                      <a:endParaRPr sz="1800" dirty="0">
                        <a:solidFill>
                          <a:schemeClr val="tx1"/>
                        </a:solidFill>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Google Shape;724;p89">
            <a:extLst>
              <a:ext uri="{FF2B5EF4-FFF2-40B4-BE49-F238E27FC236}">
                <a16:creationId xmlns:a16="http://schemas.microsoft.com/office/drawing/2014/main" id="{7C5436E2-D4C8-3543-A600-00757911AFEA}"/>
              </a:ext>
            </a:extLst>
          </p:cNvPr>
          <p:cNvPicPr preferRelativeResize="0"/>
          <p:nvPr/>
        </p:nvPicPr>
        <p:blipFill rotWithShape="1">
          <a:blip r:embed="rId3">
            <a:alphaModFix/>
          </a:blip>
          <a:srcRect l="1679" t="5134" r="1959"/>
          <a:stretch/>
        </p:blipFill>
        <p:spPr>
          <a:xfrm>
            <a:off x="4833257" y="1033153"/>
            <a:ext cx="5450774" cy="766048"/>
          </a:xfrm>
          <a:prstGeom prst="rect">
            <a:avLst/>
          </a:prstGeom>
          <a:noFill/>
          <a:ln>
            <a:noFill/>
          </a:ln>
        </p:spPr>
      </p:pic>
      <p:sp>
        <p:nvSpPr>
          <p:cNvPr id="13" name="Google Shape;704;p87">
            <a:extLst>
              <a:ext uri="{FF2B5EF4-FFF2-40B4-BE49-F238E27FC236}">
                <a16:creationId xmlns:a16="http://schemas.microsoft.com/office/drawing/2014/main" id="{F285919C-D672-FB4C-9BA2-7BA2E3878331}"/>
              </a:ext>
            </a:extLst>
          </p:cNvPr>
          <p:cNvSpPr/>
          <p:nvPr/>
        </p:nvSpPr>
        <p:spPr>
          <a:xfrm>
            <a:off x="8725405" y="441086"/>
            <a:ext cx="1386126" cy="1559810"/>
          </a:xfrm>
          <a:prstGeom prst="irregularSeal2">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723;p89">
            <a:extLst>
              <a:ext uri="{FF2B5EF4-FFF2-40B4-BE49-F238E27FC236}">
                <a16:creationId xmlns:a16="http://schemas.microsoft.com/office/drawing/2014/main" id="{68DAE976-E151-3246-B602-552378F980D5}"/>
              </a:ext>
            </a:extLst>
          </p:cNvPr>
          <p:cNvPicPr preferRelativeResize="0"/>
          <p:nvPr/>
        </p:nvPicPr>
        <p:blipFill>
          <a:blip r:embed="rId4">
            <a:alphaModFix/>
          </a:blip>
          <a:stretch>
            <a:fillRect/>
          </a:stretch>
        </p:blipFill>
        <p:spPr>
          <a:xfrm>
            <a:off x="1662546" y="3667832"/>
            <a:ext cx="4518608" cy="356990"/>
          </a:xfrm>
          <a:prstGeom prst="rect">
            <a:avLst/>
          </a:prstGeom>
          <a:noFill/>
          <a:ln>
            <a:noFill/>
          </a:ln>
        </p:spPr>
      </p:pic>
    </p:spTree>
    <p:extLst>
      <p:ext uri="{BB962C8B-B14F-4D97-AF65-F5344CB8AC3E}">
        <p14:creationId xmlns:p14="http://schemas.microsoft.com/office/powerpoint/2010/main" val="34971259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Share Screen</a:t>
            </a:r>
            <a:br>
              <a:rPr lang="en-US" sz="4000" b="1" dirty="0">
                <a:solidFill>
                  <a:srgbClr val="000000"/>
                </a:solidFill>
                <a:latin typeface="Cambria"/>
                <a:ea typeface="Cambria"/>
                <a:cs typeface="Cambria"/>
                <a:sym typeface="Cambria"/>
              </a:rPr>
            </a:br>
            <a:br>
              <a:rPr lang="en-US" sz="4000" b="1" dirty="0">
                <a:solidFill>
                  <a:srgbClr val="000000"/>
                </a:solidFill>
                <a:latin typeface="Cambria"/>
                <a:ea typeface="Cambria"/>
                <a:cs typeface="Cambria"/>
                <a:sym typeface="Cambria"/>
              </a:rPr>
            </a:b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pic>
        <p:nvPicPr>
          <p:cNvPr id="12" name="Google Shape;703;p87">
            <a:extLst>
              <a:ext uri="{FF2B5EF4-FFF2-40B4-BE49-F238E27FC236}">
                <a16:creationId xmlns:a16="http://schemas.microsoft.com/office/drawing/2014/main" id="{4D80CE1D-CF1D-A24D-ACA9-C4C192079DFB}"/>
              </a:ext>
            </a:extLst>
          </p:cNvPr>
          <p:cNvPicPr preferRelativeResize="0"/>
          <p:nvPr/>
        </p:nvPicPr>
        <p:blipFill>
          <a:blip r:embed="rId3">
            <a:alphaModFix/>
          </a:blip>
          <a:stretch>
            <a:fillRect/>
          </a:stretch>
        </p:blipFill>
        <p:spPr>
          <a:xfrm>
            <a:off x="4962359" y="992624"/>
            <a:ext cx="6864375" cy="531100"/>
          </a:xfrm>
          <a:prstGeom prst="rect">
            <a:avLst/>
          </a:prstGeom>
          <a:noFill/>
          <a:ln>
            <a:noFill/>
          </a:ln>
        </p:spPr>
      </p:pic>
      <p:sp>
        <p:nvSpPr>
          <p:cNvPr id="13" name="Google Shape;704;p87">
            <a:extLst>
              <a:ext uri="{FF2B5EF4-FFF2-40B4-BE49-F238E27FC236}">
                <a16:creationId xmlns:a16="http://schemas.microsoft.com/office/drawing/2014/main" id="{F285919C-D672-FB4C-9BA2-7BA2E3878331}"/>
              </a:ext>
            </a:extLst>
          </p:cNvPr>
          <p:cNvSpPr/>
          <p:nvPr/>
        </p:nvSpPr>
        <p:spPr>
          <a:xfrm>
            <a:off x="8337551" y="468428"/>
            <a:ext cx="1386126" cy="1559810"/>
          </a:xfrm>
          <a:prstGeom prst="irregularSeal2">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8" name="Google Shape;702;p87">
            <a:extLst>
              <a:ext uri="{FF2B5EF4-FFF2-40B4-BE49-F238E27FC236}">
                <a16:creationId xmlns:a16="http://schemas.microsoft.com/office/drawing/2014/main" id="{40FBD7F6-2802-9E4C-B823-115D92B3E615}"/>
              </a:ext>
            </a:extLst>
          </p:cNvPr>
          <p:cNvGraphicFramePr/>
          <p:nvPr>
            <p:extLst>
              <p:ext uri="{D42A27DB-BD31-4B8C-83A1-F6EECF244321}">
                <p14:modId xmlns:p14="http://schemas.microsoft.com/office/powerpoint/2010/main" val="569636024"/>
              </p:ext>
            </p:extLst>
          </p:nvPr>
        </p:nvGraphicFramePr>
        <p:xfrm>
          <a:off x="1662546" y="1800457"/>
          <a:ext cx="9227127" cy="3662092"/>
        </p:xfrm>
        <a:graphic>
          <a:graphicData uri="http://schemas.openxmlformats.org/drawingml/2006/table">
            <a:tbl>
              <a:tblPr>
                <a:noFill/>
              </a:tblPr>
              <a:tblGrid>
                <a:gridCol w="3538846">
                  <a:extLst>
                    <a:ext uri="{9D8B030D-6E8A-4147-A177-3AD203B41FA5}">
                      <a16:colId xmlns:a16="http://schemas.microsoft.com/office/drawing/2014/main" val="20000"/>
                    </a:ext>
                  </a:extLst>
                </a:gridCol>
                <a:gridCol w="5688281">
                  <a:extLst>
                    <a:ext uri="{9D8B030D-6E8A-4147-A177-3AD203B41FA5}">
                      <a16:colId xmlns:a16="http://schemas.microsoft.com/office/drawing/2014/main" val="20001"/>
                    </a:ext>
                  </a:extLst>
                </a:gridCol>
              </a:tblGrid>
              <a:tr h="4259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US" sz="2500" b="1">
                          <a:latin typeface="Cambria"/>
                          <a:ea typeface="Cambria"/>
                          <a:cs typeface="Cambria"/>
                          <a:sym typeface="Cambria"/>
                        </a:rPr>
                        <a:t>Basic Information</a:t>
                      </a:r>
                      <a:endParaRPr sz="2500" b="1">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US" sz="2500" b="1" dirty="0">
                          <a:latin typeface="Cambria"/>
                          <a:ea typeface="Cambria"/>
                          <a:cs typeface="Cambria"/>
                          <a:sym typeface="Cambria"/>
                        </a:rPr>
                        <a:t>What are the benefits?</a:t>
                      </a:r>
                      <a:endParaRPr sz="2500" b="1" dirty="0">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2850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57200" marR="0" lvl="0" indent="-349250" algn="l" defTabSz="914400" rtl="0" eaLnBrk="1" fontAlgn="auto" latinLnBrk="0" hangingPunct="1">
                        <a:lnSpc>
                          <a:spcPct val="115000"/>
                        </a:lnSpc>
                        <a:spcBef>
                          <a:spcPts val="0"/>
                        </a:spcBef>
                        <a:spcAft>
                          <a:spcPts val="0"/>
                        </a:spcAft>
                        <a:buClr>
                          <a:srgbClr val="000000"/>
                        </a:buClr>
                        <a:buSzPts val="1900"/>
                        <a:buFont typeface="Cambria"/>
                        <a:buChar char="●"/>
                        <a:tabLst/>
                        <a:defRPr/>
                      </a:pPr>
                      <a:r>
                        <a:rPr kumimoji="0" lang="en-US" sz="1900" b="0" i="0" u="none" strike="noStrike" kern="0" cap="none" spc="0" normalizeH="0" baseline="0" noProof="0" dirty="0">
                          <a:ln>
                            <a:noFill/>
                          </a:ln>
                          <a:solidFill>
                            <a:srgbClr val="000000"/>
                          </a:solidFill>
                          <a:effectLst/>
                          <a:uLnTx/>
                          <a:uFillTx/>
                          <a:latin typeface="Cambria"/>
                          <a:ea typeface="Cambria"/>
                          <a:cs typeface="Cambria"/>
                          <a:sym typeface="Cambria"/>
                        </a:rPr>
                        <a:t>Display any web content,       videos, games, quizzes, documents, etc.</a:t>
                      </a: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609600" marR="0" lvl="0" indent="-425450" algn="l" defTabSz="914400" rtl="0" eaLnBrk="1" fontAlgn="auto" latinLnBrk="0" hangingPunct="1">
                        <a:lnSpc>
                          <a:spcPct val="115000"/>
                        </a:lnSpc>
                        <a:spcBef>
                          <a:spcPts val="0"/>
                        </a:spcBef>
                        <a:spcAft>
                          <a:spcPts val="0"/>
                        </a:spcAft>
                        <a:buClr>
                          <a:srgbClr val="000000"/>
                        </a:buClr>
                        <a:buSzPts val="1900"/>
                        <a:buFont typeface="Cambria"/>
                        <a:buChar char="●"/>
                        <a:tabLst/>
                        <a:defRPr/>
                      </a:pPr>
                      <a:r>
                        <a:rPr kumimoji="0" lang="en-US" sz="1900" b="0" i="0" u="none" strike="noStrike" kern="0" cap="none" spc="0" normalizeH="0" baseline="0" noProof="0" dirty="0">
                          <a:ln>
                            <a:noFill/>
                          </a:ln>
                          <a:solidFill>
                            <a:srgbClr val="000000"/>
                          </a:solidFill>
                          <a:effectLst/>
                          <a:uLnTx/>
                          <a:uFillTx/>
                          <a:latin typeface="Cambria"/>
                          <a:ea typeface="Cambria"/>
                          <a:cs typeface="Cambria"/>
                          <a:sym typeface="Cambria"/>
                        </a:rPr>
                        <a:t>Share only specific pages, not entire desktop. </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9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191919"/>
                          </a:solidFill>
                          <a:effectLst/>
                          <a:uLnTx/>
                          <a:uFillTx/>
                          <a:latin typeface="Cambria"/>
                          <a:ea typeface="Cambria"/>
                          <a:cs typeface="Cambria"/>
                          <a:sym typeface="Cambria"/>
                        </a:rPr>
                        <a:t>Some ideas:</a:t>
                      </a:r>
                    </a:p>
                    <a:p>
                      <a:pPr marL="457200" marR="0" lvl="0" indent="-349250" algn="l" defTabSz="914400" rtl="0" eaLnBrk="1" fontAlgn="auto" latinLnBrk="0" hangingPunct="1">
                        <a:lnSpc>
                          <a:spcPct val="100000"/>
                        </a:lnSpc>
                        <a:spcBef>
                          <a:spcPts val="360"/>
                        </a:spcBef>
                        <a:spcAft>
                          <a:spcPts val="0"/>
                        </a:spcAft>
                        <a:buClr>
                          <a:srgbClr val="191919"/>
                        </a:buClr>
                        <a:buSzPts val="1900"/>
                        <a:buFont typeface="Cambria"/>
                        <a:buChar char="●"/>
                        <a:tabLst/>
                        <a:defRPr/>
                      </a:pPr>
                      <a:r>
                        <a:rPr kumimoji="0" lang="en-US" sz="1900" b="0" i="0" u="none" strike="noStrike" kern="0" cap="none" spc="0" normalizeH="0" baseline="0" noProof="0" dirty="0">
                          <a:ln>
                            <a:noFill/>
                          </a:ln>
                          <a:solidFill>
                            <a:srgbClr val="191919"/>
                          </a:solidFill>
                          <a:effectLst/>
                          <a:uLnTx/>
                          <a:uFillTx/>
                          <a:latin typeface="Cambria"/>
                          <a:ea typeface="Cambria"/>
                          <a:cs typeface="Cambria"/>
                          <a:sym typeface="Cambria"/>
                        </a:rPr>
                        <a:t>Share the text you are reading from</a:t>
                      </a:r>
                    </a:p>
                    <a:p>
                      <a:pPr marL="457200" marR="0" lvl="0" indent="-349250" algn="l" defTabSz="914400" rtl="0" eaLnBrk="1" fontAlgn="auto" latinLnBrk="0" hangingPunct="1">
                        <a:lnSpc>
                          <a:spcPct val="100000"/>
                        </a:lnSpc>
                        <a:spcBef>
                          <a:spcPts val="0"/>
                        </a:spcBef>
                        <a:spcAft>
                          <a:spcPts val="0"/>
                        </a:spcAft>
                        <a:buClr>
                          <a:srgbClr val="191919"/>
                        </a:buClr>
                        <a:buSzPts val="1900"/>
                        <a:buFont typeface="Cambria"/>
                        <a:buChar char="●"/>
                        <a:tabLst/>
                        <a:defRPr/>
                      </a:pPr>
                      <a:r>
                        <a:rPr kumimoji="0" lang="en-US" sz="1900" b="0" i="0" u="none" strike="noStrike" kern="0" cap="none" spc="0" normalizeH="0" baseline="0" noProof="0" dirty="0">
                          <a:ln>
                            <a:noFill/>
                          </a:ln>
                          <a:solidFill>
                            <a:srgbClr val="191919"/>
                          </a:solidFill>
                          <a:effectLst/>
                          <a:uLnTx/>
                          <a:uFillTx/>
                          <a:latin typeface="Cambria"/>
                          <a:ea typeface="Cambria"/>
                          <a:cs typeface="Cambria"/>
                          <a:sym typeface="Cambria"/>
                        </a:rPr>
                        <a:t>Share a google document and write the d’var torah together </a:t>
                      </a:r>
                    </a:p>
                    <a:p>
                      <a:pPr marL="457200" marR="0" lvl="0" indent="-349250" algn="l" defTabSz="914400" rtl="0" eaLnBrk="1" fontAlgn="auto" latinLnBrk="0" hangingPunct="1">
                        <a:lnSpc>
                          <a:spcPct val="100000"/>
                        </a:lnSpc>
                        <a:spcBef>
                          <a:spcPts val="0"/>
                        </a:spcBef>
                        <a:spcAft>
                          <a:spcPts val="0"/>
                        </a:spcAft>
                        <a:buClr>
                          <a:srgbClr val="191919"/>
                        </a:buClr>
                        <a:buSzPts val="1900"/>
                        <a:buFont typeface="Cambria"/>
                        <a:buChar char="●"/>
                        <a:tabLst/>
                        <a:defRPr/>
                      </a:pPr>
                      <a:r>
                        <a:rPr kumimoji="0" lang="en-US" sz="1900" b="0" i="0" u="none" strike="noStrike" kern="0" cap="none" spc="0" normalizeH="0" baseline="0" noProof="0" dirty="0">
                          <a:ln>
                            <a:noFill/>
                          </a:ln>
                          <a:solidFill>
                            <a:srgbClr val="191919"/>
                          </a:solidFill>
                          <a:effectLst/>
                          <a:uLnTx/>
                          <a:uFillTx/>
                          <a:latin typeface="Cambria"/>
                          <a:ea typeface="Cambria"/>
                          <a:cs typeface="Cambria"/>
                          <a:sym typeface="Cambria"/>
                        </a:rPr>
                        <a:t>Share images of the sanctuary to set expectations</a:t>
                      </a:r>
                    </a:p>
                    <a:p>
                      <a:pPr marL="457200" marR="0" lvl="0" indent="-349250" algn="l" defTabSz="914400" rtl="0" eaLnBrk="1" fontAlgn="auto" latinLnBrk="0" hangingPunct="1">
                        <a:lnSpc>
                          <a:spcPct val="100000"/>
                        </a:lnSpc>
                        <a:spcBef>
                          <a:spcPts val="0"/>
                        </a:spcBef>
                        <a:spcAft>
                          <a:spcPts val="0"/>
                        </a:spcAft>
                        <a:buClr>
                          <a:srgbClr val="191919"/>
                        </a:buClr>
                        <a:buSzPts val="1900"/>
                        <a:buFont typeface="Cambria"/>
                        <a:buChar char="●"/>
                        <a:tabLst/>
                        <a:defRPr/>
                      </a:pPr>
                      <a:r>
                        <a:rPr kumimoji="0" lang="en-US" sz="1900" b="0" i="0" u="none" strike="noStrike" kern="0" cap="none" spc="0" normalizeH="0" baseline="0" noProof="0" dirty="0">
                          <a:ln>
                            <a:noFill/>
                          </a:ln>
                          <a:solidFill>
                            <a:srgbClr val="191919"/>
                          </a:solidFill>
                          <a:effectLst/>
                          <a:uLnTx/>
                          <a:uFillTx/>
                          <a:latin typeface="Cambria"/>
                          <a:ea typeface="Cambria"/>
                          <a:cs typeface="Cambria"/>
                          <a:sym typeface="Cambria"/>
                        </a:rPr>
                        <a:t>Share a video of trope hand motions</a:t>
                      </a:r>
                      <a:endParaRPr kumimoji="0" lang="en-US" sz="19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lvl="0" indent="0" algn="l" rtl="0">
                        <a:lnSpc>
                          <a:spcPct val="115000"/>
                        </a:lnSpc>
                        <a:spcBef>
                          <a:spcPts val="0"/>
                        </a:spcBef>
                        <a:spcAft>
                          <a:spcPts val="0"/>
                        </a:spcAft>
                        <a:buNone/>
                      </a:pPr>
                      <a:endParaRPr sz="1800" dirty="0">
                        <a:solidFill>
                          <a:schemeClr val="tx1"/>
                        </a:solidFill>
                        <a:latin typeface="Cambria"/>
                        <a:ea typeface="Cambria"/>
                        <a:cs typeface="Cambria"/>
                        <a:sym typeface="Cambria"/>
                      </a:endParaRPr>
                    </a:p>
                  </a:txBody>
                  <a:tcPr marL="91425" marR="91425" marT="121900" marB="1219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31399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Additional Technology Platforms</a:t>
            </a: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2" name="Google Shape;733;p90">
            <a:extLst>
              <a:ext uri="{FF2B5EF4-FFF2-40B4-BE49-F238E27FC236}">
                <a16:creationId xmlns:a16="http://schemas.microsoft.com/office/drawing/2014/main" id="{C49AEDD1-B3B7-FB4F-BEF2-B1CD6D2103A8}"/>
              </a:ext>
            </a:extLst>
          </p:cNvPr>
          <p:cNvSpPr txBox="1">
            <a:spLocks/>
          </p:cNvSpPr>
          <p:nvPr/>
        </p:nvSpPr>
        <p:spPr>
          <a:xfrm>
            <a:off x="1431965" y="1863436"/>
            <a:ext cx="9410205" cy="4350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800" b="0" i="0" u="none" strike="noStrike" cap="none">
                <a:solidFill>
                  <a:schemeClr val="dk1"/>
                </a:solidFill>
                <a:latin typeface="Arial"/>
                <a:ea typeface="Arial"/>
                <a:cs typeface="Arial"/>
                <a:sym typeface="Arial"/>
              </a:defRPr>
            </a:lvl1pPr>
            <a:lvl2pPr marL="914400" marR="0" lvl="1" indent="-314325" algn="l" rtl="0">
              <a:lnSpc>
                <a:spcPct val="100000"/>
              </a:lnSpc>
              <a:spcBef>
                <a:spcPts val="360"/>
              </a:spcBef>
              <a:spcAft>
                <a:spcPts val="0"/>
              </a:spcAft>
              <a:buClr>
                <a:schemeClr val="dk1"/>
              </a:buClr>
              <a:buSzPts val="1350"/>
              <a:buFont typeface="Arial"/>
              <a:buChar char="–"/>
              <a:defRPr sz="2400" b="0" i="0" u="none" strike="noStrike" cap="none">
                <a:solidFill>
                  <a:schemeClr val="dk1"/>
                </a:solidFill>
                <a:latin typeface="Arial"/>
                <a:ea typeface="Arial"/>
                <a:cs typeface="Arial"/>
                <a:sym typeface="Arial"/>
              </a:defRPr>
            </a:lvl2pPr>
            <a:lvl3pPr marL="1371600" marR="0" lvl="2"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Arial"/>
                <a:ea typeface="Arial"/>
                <a:cs typeface="Arial"/>
                <a:sym typeface="Arial"/>
              </a:defRPr>
            </a:lvl3pPr>
            <a:lvl4pPr marL="1828800" marR="0" lvl="3" indent="-320039" algn="l" rtl="0">
              <a:lnSpc>
                <a:spcPct val="100000"/>
              </a:lnSpc>
              <a:spcBef>
                <a:spcPts val="36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4pPr>
            <a:lvl5pPr marL="2286000" marR="0" lvl="4"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5pPr>
            <a:lvl6pPr marL="2743200" marR="0" lvl="5"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6pPr>
            <a:lvl7pPr marL="3200400" marR="0" lvl="6"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7pPr>
            <a:lvl8pPr marL="3657600" marR="0" lvl="7"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8pPr>
            <a:lvl9pPr marL="4114800" marR="0" lvl="8"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9pPr>
          </a:lstStyle>
          <a:p>
            <a:pPr marL="457200" marR="0" lvl="0" indent="-352425" algn="l" defTabSz="914400" rtl="0" eaLnBrk="1" fontAlgn="auto" latinLnBrk="0" hangingPunct="1">
              <a:lnSpc>
                <a:spcPct val="100000"/>
              </a:lnSpc>
              <a:spcBef>
                <a:spcPts val="360"/>
              </a:spcBef>
              <a:spcAft>
                <a:spcPts val="0"/>
              </a:spcAft>
              <a:buClr>
                <a:srgbClr val="191919"/>
              </a:buClr>
              <a:buSzPts val="1950"/>
              <a:buFont typeface="Cambria"/>
              <a:buChar char="●"/>
              <a:tabLst/>
              <a:defRPr/>
            </a:pPr>
            <a:r>
              <a:rPr kumimoji="0" lang="en-US" sz="2800" b="0" i="0" u="sng" strike="noStrike" kern="0" cap="none" spc="0" normalizeH="0" baseline="0" noProof="0">
                <a:ln>
                  <a:noFill/>
                </a:ln>
                <a:solidFill>
                  <a:srgbClr val="000000"/>
                </a:solidFill>
                <a:effectLst/>
                <a:uLnTx/>
                <a:uFillTx/>
                <a:latin typeface="Cambria"/>
                <a:ea typeface="Cambria"/>
                <a:cs typeface="Cambria"/>
                <a:sym typeface="Cambria"/>
                <a:hlinkClick r:id="rId3"/>
              </a:rPr>
              <a:t>Jamboard </a:t>
            </a:r>
            <a:r>
              <a:rPr kumimoji="0" lang="en-US" sz="2800" b="0" i="0" u="none" strike="noStrike" kern="0" cap="none" spc="0" normalizeH="0" baseline="0" noProof="0">
                <a:ln>
                  <a:noFill/>
                </a:ln>
                <a:solidFill>
                  <a:srgbClr val="191919"/>
                </a:solidFill>
                <a:effectLst/>
                <a:uLnTx/>
                <a:uFillTx/>
                <a:latin typeface="Cambria"/>
                <a:ea typeface="Cambria"/>
                <a:cs typeface="Cambria"/>
                <a:sym typeface="Cambria"/>
              </a:rPr>
              <a:t>(a collaborative working platform powered by Google)</a:t>
            </a:r>
          </a:p>
          <a:p>
            <a:pPr marL="457200" marR="0" lvl="0" indent="-352425" algn="l" defTabSz="914400" rtl="0" eaLnBrk="1" fontAlgn="auto" latinLnBrk="0" hangingPunct="1">
              <a:lnSpc>
                <a:spcPct val="100000"/>
              </a:lnSpc>
              <a:spcBef>
                <a:spcPts val="0"/>
              </a:spcBef>
              <a:spcAft>
                <a:spcPts val="0"/>
              </a:spcAft>
              <a:buClr>
                <a:srgbClr val="191919"/>
              </a:buClr>
              <a:buSzPts val="1950"/>
              <a:buFont typeface="Cambria"/>
              <a:buChar char="●"/>
              <a:tabLst/>
              <a:defRPr/>
            </a:pPr>
            <a:r>
              <a:rPr kumimoji="0" lang="en-US" sz="2800" b="0" i="0" u="sng" strike="noStrike" kern="0" cap="none" spc="0" normalizeH="0" baseline="0" noProof="0">
                <a:ln>
                  <a:noFill/>
                </a:ln>
                <a:solidFill>
                  <a:srgbClr val="000000"/>
                </a:solidFill>
                <a:effectLst/>
                <a:uLnTx/>
                <a:uFillTx/>
                <a:latin typeface="Cambria"/>
                <a:ea typeface="Cambria"/>
                <a:cs typeface="Cambria"/>
                <a:sym typeface="Cambria"/>
                <a:hlinkClick r:id="rId4"/>
              </a:rPr>
              <a:t>SeeSaw</a:t>
            </a:r>
            <a:r>
              <a:rPr kumimoji="0" lang="en-US" sz="2800" b="0" i="0" u="none" strike="noStrike" kern="0" cap="none" spc="0" normalizeH="0" baseline="0" noProof="0">
                <a:ln>
                  <a:noFill/>
                </a:ln>
                <a:solidFill>
                  <a:srgbClr val="191919"/>
                </a:solidFill>
                <a:effectLst/>
                <a:uLnTx/>
                <a:uFillTx/>
                <a:latin typeface="Cambria"/>
                <a:ea typeface="Cambria"/>
                <a:cs typeface="Cambria"/>
                <a:sym typeface="Cambria"/>
              </a:rPr>
              <a:t> (a paid platform that allows students to share their work) </a:t>
            </a:r>
          </a:p>
          <a:p>
            <a:pPr marL="457200" marR="0" lvl="0" indent="-352425" algn="l" defTabSz="914400" rtl="0" eaLnBrk="1" fontAlgn="auto" latinLnBrk="0" hangingPunct="1">
              <a:lnSpc>
                <a:spcPct val="100000"/>
              </a:lnSpc>
              <a:spcBef>
                <a:spcPts val="0"/>
              </a:spcBef>
              <a:spcAft>
                <a:spcPts val="0"/>
              </a:spcAft>
              <a:buClr>
                <a:srgbClr val="191919"/>
              </a:buClr>
              <a:buSzPts val="1950"/>
              <a:buFont typeface="Cambria"/>
              <a:buChar char="●"/>
              <a:tabLst/>
              <a:defRPr/>
            </a:pPr>
            <a:r>
              <a:rPr kumimoji="0" lang="en-US" sz="2800" b="0" i="0" u="sng" strike="noStrike" kern="0" cap="none" spc="0" normalizeH="0" baseline="0" noProof="0">
                <a:ln>
                  <a:noFill/>
                </a:ln>
                <a:solidFill>
                  <a:srgbClr val="000000"/>
                </a:solidFill>
                <a:effectLst/>
                <a:uLnTx/>
                <a:uFillTx/>
                <a:latin typeface="Cambria"/>
                <a:ea typeface="Cambria"/>
                <a:cs typeface="Cambria"/>
                <a:sym typeface="Cambria"/>
                <a:hlinkClick r:id="rId5"/>
              </a:rPr>
              <a:t>Google Docs</a:t>
            </a:r>
            <a:r>
              <a:rPr kumimoji="0" lang="en-US" sz="2800" b="0" i="0" u="none" strike="noStrike" kern="0" cap="none" spc="0" normalizeH="0" baseline="0" noProof="0">
                <a:ln>
                  <a:noFill/>
                </a:ln>
                <a:solidFill>
                  <a:srgbClr val="191919"/>
                </a:solidFill>
                <a:effectLst/>
                <a:uLnTx/>
                <a:uFillTx/>
                <a:latin typeface="Cambria"/>
                <a:ea typeface="Cambria"/>
                <a:cs typeface="Cambria"/>
                <a:sym typeface="Cambria"/>
              </a:rPr>
              <a:t>, </a:t>
            </a:r>
            <a:r>
              <a:rPr kumimoji="0" lang="en-US" sz="2800" b="0" i="0" u="sng" strike="noStrike" kern="0" cap="none" spc="0" normalizeH="0" baseline="0" noProof="0">
                <a:ln>
                  <a:noFill/>
                </a:ln>
                <a:solidFill>
                  <a:srgbClr val="000000"/>
                </a:solidFill>
                <a:effectLst/>
                <a:uLnTx/>
                <a:uFillTx/>
                <a:latin typeface="Cambria"/>
                <a:ea typeface="Cambria"/>
                <a:cs typeface="Cambria"/>
                <a:sym typeface="Cambria"/>
                <a:hlinkClick r:id="rId6"/>
              </a:rPr>
              <a:t>Slides</a:t>
            </a:r>
            <a:r>
              <a:rPr kumimoji="0" lang="en-US" sz="2800" b="0" i="0" u="none" strike="noStrike" kern="0" cap="none" spc="0" normalizeH="0" baseline="0" noProof="0">
                <a:ln>
                  <a:noFill/>
                </a:ln>
                <a:solidFill>
                  <a:srgbClr val="191919"/>
                </a:solidFill>
                <a:effectLst/>
                <a:uLnTx/>
                <a:uFillTx/>
                <a:latin typeface="Cambria"/>
                <a:ea typeface="Cambria"/>
                <a:cs typeface="Cambria"/>
                <a:sym typeface="Cambria"/>
              </a:rPr>
              <a:t>, </a:t>
            </a:r>
            <a:r>
              <a:rPr kumimoji="0" lang="en-US" sz="2800" b="0" i="0" u="sng" strike="noStrike" kern="0" cap="none" spc="0" normalizeH="0" baseline="0" noProof="0">
                <a:ln>
                  <a:noFill/>
                </a:ln>
                <a:solidFill>
                  <a:srgbClr val="000000"/>
                </a:solidFill>
                <a:effectLst/>
                <a:uLnTx/>
                <a:uFillTx/>
                <a:latin typeface="Cambria"/>
                <a:ea typeface="Cambria"/>
                <a:cs typeface="Cambria"/>
                <a:sym typeface="Cambria"/>
                <a:hlinkClick r:id="rId7"/>
              </a:rPr>
              <a:t>Classroom</a:t>
            </a:r>
            <a:r>
              <a:rPr kumimoji="0" lang="en-US" sz="2800" b="0" i="0" u="none" strike="noStrike" kern="0" cap="none" spc="0" normalizeH="0" baseline="0" noProof="0">
                <a:ln>
                  <a:noFill/>
                </a:ln>
                <a:solidFill>
                  <a:srgbClr val="191919"/>
                </a:solidFill>
                <a:effectLst/>
                <a:uLnTx/>
                <a:uFillTx/>
                <a:latin typeface="Cambria"/>
                <a:ea typeface="Cambria"/>
                <a:cs typeface="Cambria"/>
                <a:sym typeface="Cambria"/>
              </a:rPr>
              <a:t>, </a:t>
            </a:r>
            <a:r>
              <a:rPr kumimoji="0" lang="en-US" sz="2800" b="0" i="0" u="sng" strike="noStrike" kern="0" cap="none" spc="0" normalizeH="0" baseline="0" noProof="0">
                <a:ln>
                  <a:noFill/>
                </a:ln>
                <a:solidFill>
                  <a:srgbClr val="000000"/>
                </a:solidFill>
                <a:effectLst/>
                <a:uLnTx/>
                <a:uFillTx/>
                <a:latin typeface="Cambria"/>
                <a:ea typeface="Cambria"/>
                <a:cs typeface="Cambria"/>
                <a:sym typeface="Cambria"/>
                <a:hlinkClick r:id="rId8"/>
              </a:rPr>
              <a:t>Forms</a:t>
            </a:r>
            <a:r>
              <a:rPr kumimoji="0" lang="en-US" sz="2800" b="0" i="0" u="none" strike="noStrike" kern="0" cap="none" spc="0" normalizeH="0" baseline="0" noProof="0">
                <a:ln>
                  <a:noFill/>
                </a:ln>
                <a:solidFill>
                  <a:srgbClr val="191919"/>
                </a:solidFill>
                <a:effectLst/>
                <a:uLnTx/>
                <a:uFillTx/>
                <a:latin typeface="Cambria"/>
                <a:ea typeface="Cambria"/>
                <a:cs typeface="Cambria"/>
                <a:sym typeface="Cambria"/>
              </a:rPr>
              <a:t> (can be shared with tutor and student simultaneously) </a:t>
            </a:r>
          </a:p>
          <a:p>
            <a:pPr marL="457200" marR="0" lvl="0" indent="-352425" algn="l" defTabSz="914400" rtl="0" eaLnBrk="1" fontAlgn="auto" latinLnBrk="0" hangingPunct="1">
              <a:lnSpc>
                <a:spcPct val="100000"/>
              </a:lnSpc>
              <a:spcBef>
                <a:spcPts val="0"/>
              </a:spcBef>
              <a:spcAft>
                <a:spcPts val="0"/>
              </a:spcAft>
              <a:buClr>
                <a:srgbClr val="191919"/>
              </a:buClr>
              <a:buSzPts val="1950"/>
              <a:buFont typeface="Cambria"/>
              <a:buChar char="●"/>
              <a:tabLst/>
              <a:defRPr/>
            </a:pPr>
            <a:r>
              <a:rPr kumimoji="0" lang="en-US" sz="2800" b="0" i="0" u="sng" strike="noStrike" kern="0" cap="none" spc="0" normalizeH="0" baseline="0" noProof="0">
                <a:ln>
                  <a:noFill/>
                </a:ln>
                <a:solidFill>
                  <a:srgbClr val="000000"/>
                </a:solidFill>
                <a:effectLst/>
                <a:uLnTx/>
                <a:uFillTx/>
                <a:latin typeface="Cambria"/>
                <a:ea typeface="Cambria"/>
                <a:cs typeface="Cambria"/>
                <a:sym typeface="Cambria"/>
                <a:hlinkClick r:id="rId9"/>
              </a:rPr>
              <a:t>Flipgrid</a:t>
            </a:r>
            <a:r>
              <a:rPr kumimoji="0" lang="en-US" sz="2800" b="0" i="0" u="none" strike="noStrike" kern="0" cap="none" spc="0" normalizeH="0" baseline="0" noProof="0">
                <a:ln>
                  <a:noFill/>
                </a:ln>
                <a:solidFill>
                  <a:srgbClr val="191919"/>
                </a:solidFill>
                <a:effectLst/>
                <a:uLnTx/>
                <a:uFillTx/>
                <a:latin typeface="Cambria"/>
                <a:ea typeface="Cambria"/>
                <a:cs typeface="Cambria"/>
                <a:sym typeface="Cambria"/>
              </a:rPr>
              <a:t> (allows students and teachers to share videos with one another) </a:t>
            </a:r>
            <a:endParaRPr kumimoji="0" lang="en-US" sz="2800" b="0" i="0" u="none" strike="noStrike" kern="0" cap="none" spc="0" normalizeH="0" baseline="0" noProof="0" dirty="0">
              <a:ln>
                <a:noFill/>
              </a:ln>
              <a:solidFill>
                <a:srgbClr val="191919"/>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90891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Additional Resources for B’nai Mitzvah Support</a:t>
            </a: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9" name="Google Shape;741;p91">
            <a:extLst>
              <a:ext uri="{FF2B5EF4-FFF2-40B4-BE49-F238E27FC236}">
                <a16:creationId xmlns:a16="http://schemas.microsoft.com/office/drawing/2014/main" id="{F410AEEE-B67F-634A-85D3-B9AFA97F2F7D}"/>
              </a:ext>
            </a:extLst>
          </p:cNvPr>
          <p:cNvSpPr txBox="1">
            <a:spLocks/>
          </p:cNvSpPr>
          <p:nvPr/>
        </p:nvSpPr>
        <p:spPr>
          <a:xfrm>
            <a:off x="1523999" y="1916569"/>
            <a:ext cx="9318171" cy="4410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800" b="0" i="0" u="none" strike="noStrike" cap="none">
                <a:solidFill>
                  <a:schemeClr val="dk1"/>
                </a:solidFill>
                <a:latin typeface="Arial"/>
                <a:ea typeface="Arial"/>
                <a:cs typeface="Arial"/>
                <a:sym typeface="Arial"/>
              </a:defRPr>
            </a:lvl1pPr>
            <a:lvl2pPr marL="914400" marR="0" lvl="1" indent="-314325" algn="l" rtl="0">
              <a:lnSpc>
                <a:spcPct val="100000"/>
              </a:lnSpc>
              <a:spcBef>
                <a:spcPts val="360"/>
              </a:spcBef>
              <a:spcAft>
                <a:spcPts val="0"/>
              </a:spcAft>
              <a:buClr>
                <a:schemeClr val="dk1"/>
              </a:buClr>
              <a:buSzPts val="1350"/>
              <a:buFont typeface="Arial"/>
              <a:buChar char="–"/>
              <a:defRPr sz="2400" b="0" i="0" u="none" strike="noStrike" cap="none">
                <a:solidFill>
                  <a:schemeClr val="dk1"/>
                </a:solidFill>
                <a:latin typeface="Arial"/>
                <a:ea typeface="Arial"/>
                <a:cs typeface="Arial"/>
                <a:sym typeface="Arial"/>
              </a:defRPr>
            </a:lvl2pPr>
            <a:lvl3pPr marL="1371600" marR="0" lvl="2"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Arial"/>
                <a:ea typeface="Arial"/>
                <a:cs typeface="Arial"/>
                <a:sym typeface="Arial"/>
              </a:defRPr>
            </a:lvl3pPr>
            <a:lvl4pPr marL="1828800" marR="0" lvl="3" indent="-320039" algn="l" rtl="0">
              <a:lnSpc>
                <a:spcPct val="100000"/>
              </a:lnSpc>
              <a:spcBef>
                <a:spcPts val="36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4pPr>
            <a:lvl5pPr marL="2286000" marR="0" lvl="4"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5pPr>
            <a:lvl6pPr marL="2743200" marR="0" lvl="5"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6pPr>
            <a:lvl7pPr marL="3200400" marR="0" lvl="6"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7pPr>
            <a:lvl8pPr marL="3657600" marR="0" lvl="7"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8pPr>
            <a:lvl9pPr marL="4114800" marR="0" lvl="8" indent="-302895" algn="l" rtl="0">
              <a:lnSpc>
                <a:spcPct val="100000"/>
              </a:lnSpc>
              <a:spcBef>
                <a:spcPts val="360"/>
              </a:spcBef>
              <a:spcAft>
                <a:spcPts val="0"/>
              </a:spcAft>
              <a:buClr>
                <a:schemeClr val="dk1"/>
              </a:buClr>
              <a:buSzPts val="1170"/>
              <a:buFont typeface="Noto Sans Symbols"/>
              <a:buChar char="●"/>
              <a:defRPr sz="1800" b="0" i="0" u="none" strike="noStrike" cap="none">
                <a:solidFill>
                  <a:schemeClr val="dk1"/>
                </a:solidFill>
                <a:latin typeface="Arial"/>
                <a:ea typeface="Arial"/>
                <a:cs typeface="Arial"/>
                <a:sym typeface="Arial"/>
              </a:defRPr>
            </a:lvl9pPr>
          </a:lstStyle>
          <a:p>
            <a:pPr marL="457200" marR="0" lvl="0" indent="-374650" algn="l" defTabSz="914400" rtl="0" eaLnBrk="1" fontAlgn="auto" latinLnBrk="0" hangingPunct="1">
              <a:lnSpc>
                <a:spcPct val="100000"/>
              </a:lnSpc>
              <a:spcBef>
                <a:spcPts val="360"/>
              </a:spcBef>
              <a:spcAft>
                <a:spcPts val="0"/>
              </a:spcAft>
              <a:buClr>
                <a:srgbClr val="191919"/>
              </a:buClr>
              <a:buSzPts val="2300"/>
              <a:buFont typeface="Cambria"/>
              <a:buChar char="●"/>
              <a:tabLst/>
              <a:defRPr/>
            </a:pPr>
            <a:r>
              <a:rPr kumimoji="0" lang="en-US" b="0" i="0" u="sng" strike="noStrike" kern="0" cap="none" spc="0" normalizeH="0" baseline="0" noProof="0" dirty="0">
                <a:ln>
                  <a:noFill/>
                </a:ln>
                <a:solidFill>
                  <a:srgbClr val="000000"/>
                </a:solidFill>
                <a:effectLst/>
                <a:uLnTx/>
                <a:uFillTx/>
                <a:latin typeface="Cambria"/>
                <a:ea typeface="Cambria"/>
                <a:cs typeface="Cambria"/>
                <a:sym typeface="Cambria"/>
                <a:hlinkClick r:id="rId3"/>
              </a:rPr>
              <a:t>Gateways for Jewish Education</a:t>
            </a:r>
            <a:endParaRPr kumimoji="0" lang="en-US" b="0" i="0" u="none" strike="noStrike" kern="0" cap="none" spc="0" normalizeH="0" baseline="0" noProof="0" dirty="0">
              <a:ln>
                <a:noFill/>
              </a:ln>
              <a:solidFill>
                <a:srgbClr val="191919"/>
              </a:solidFill>
              <a:effectLst/>
              <a:uLnTx/>
              <a:uFillTx/>
              <a:latin typeface="Cambria"/>
              <a:ea typeface="Cambria"/>
              <a:cs typeface="Cambria"/>
              <a:sym typeface="Cambria"/>
            </a:endParaRPr>
          </a:p>
          <a:p>
            <a:pPr marL="457200" marR="0" lvl="0" indent="-374650" algn="l" defTabSz="914400" rtl="0" eaLnBrk="1" fontAlgn="auto" latinLnBrk="0" hangingPunct="1">
              <a:lnSpc>
                <a:spcPct val="100000"/>
              </a:lnSpc>
              <a:spcBef>
                <a:spcPts val="0"/>
              </a:spcBef>
              <a:spcAft>
                <a:spcPts val="0"/>
              </a:spcAft>
              <a:buClr>
                <a:srgbClr val="191919"/>
              </a:buClr>
              <a:buSzPts val="2300"/>
              <a:buFont typeface="Cambria"/>
              <a:buChar char="●"/>
              <a:tabLst/>
              <a:defRPr/>
            </a:pPr>
            <a:r>
              <a:rPr kumimoji="0" lang="en-US" b="0" i="0" u="sng" strike="noStrike" kern="0" cap="none" spc="0" normalizeH="0" baseline="0" noProof="0" dirty="0">
                <a:ln>
                  <a:noFill/>
                </a:ln>
                <a:solidFill>
                  <a:srgbClr val="000000"/>
                </a:solidFill>
                <a:effectLst/>
                <a:uLnTx/>
                <a:uFillTx/>
                <a:latin typeface="Cambria"/>
                <a:ea typeface="Cambria"/>
                <a:cs typeface="Cambria"/>
                <a:sym typeface="Cambria"/>
                <a:hlinkClick r:id="rId4"/>
              </a:rPr>
              <a:t>Sefaria.org</a:t>
            </a:r>
            <a:r>
              <a:rPr kumimoji="0" lang="en-US" b="0" i="0" u="none" strike="noStrike" kern="0" cap="none" spc="0" normalizeH="0" baseline="0" noProof="0" dirty="0">
                <a:ln>
                  <a:noFill/>
                </a:ln>
                <a:solidFill>
                  <a:srgbClr val="191919"/>
                </a:solidFill>
                <a:effectLst/>
                <a:uLnTx/>
                <a:uFillTx/>
                <a:latin typeface="Cambria"/>
                <a:ea typeface="Cambria"/>
                <a:cs typeface="Cambria"/>
                <a:sym typeface="Cambria"/>
              </a:rPr>
              <a:t>: Hebrew and transliterated Torah text with trope </a:t>
            </a:r>
          </a:p>
          <a:p>
            <a:pPr marL="457200" marR="0" lvl="0" indent="-374650" algn="l" defTabSz="914400" rtl="0" eaLnBrk="1" fontAlgn="auto" latinLnBrk="0" hangingPunct="1">
              <a:lnSpc>
                <a:spcPct val="100000"/>
              </a:lnSpc>
              <a:spcBef>
                <a:spcPts val="0"/>
              </a:spcBef>
              <a:spcAft>
                <a:spcPts val="0"/>
              </a:spcAft>
              <a:buClr>
                <a:srgbClr val="191919"/>
              </a:buClr>
              <a:buSzPts val="2300"/>
              <a:buFont typeface="Cambria"/>
              <a:buChar char="●"/>
              <a:tabLst/>
              <a:defRPr/>
            </a:pPr>
            <a:r>
              <a:rPr kumimoji="0" lang="en-US" b="0" i="0" u="sng" strike="noStrike" kern="0" cap="none" spc="0" normalizeH="0" baseline="0" noProof="0" dirty="0">
                <a:ln>
                  <a:noFill/>
                </a:ln>
                <a:solidFill>
                  <a:srgbClr val="000000"/>
                </a:solidFill>
                <a:effectLst/>
                <a:uLnTx/>
                <a:uFillTx/>
                <a:latin typeface="Cambria"/>
                <a:ea typeface="Cambria"/>
                <a:cs typeface="Cambria"/>
                <a:sym typeface="Cambria"/>
                <a:hlinkClick r:id="rId5"/>
              </a:rPr>
              <a:t>Bible.ort</a:t>
            </a:r>
            <a:r>
              <a:rPr kumimoji="0" lang="en-US" b="0" i="0" u="none" strike="noStrike" kern="0" cap="none" spc="0" normalizeH="0" baseline="0" noProof="0" dirty="0">
                <a:ln>
                  <a:noFill/>
                </a:ln>
                <a:solidFill>
                  <a:srgbClr val="191919"/>
                </a:solidFill>
                <a:effectLst/>
                <a:uLnTx/>
                <a:uFillTx/>
                <a:latin typeface="Cambria"/>
                <a:ea typeface="Cambria"/>
                <a:cs typeface="Cambria"/>
                <a:sym typeface="Cambria"/>
              </a:rPr>
              <a:t>: transliterated, translated and Torah scroll version of all text </a:t>
            </a:r>
          </a:p>
          <a:p>
            <a:pPr marL="457200" marR="0" lvl="0" indent="-374650" algn="l" defTabSz="914400" rtl="0" eaLnBrk="1" fontAlgn="auto" latinLnBrk="0" hangingPunct="1">
              <a:lnSpc>
                <a:spcPct val="100000"/>
              </a:lnSpc>
              <a:spcBef>
                <a:spcPts val="0"/>
              </a:spcBef>
              <a:spcAft>
                <a:spcPts val="0"/>
              </a:spcAft>
              <a:buClr>
                <a:srgbClr val="191919"/>
              </a:buClr>
              <a:buSzPts val="2300"/>
              <a:buFont typeface="Cambria"/>
              <a:buChar char="●"/>
              <a:tabLst/>
              <a:defRPr/>
            </a:pPr>
            <a:r>
              <a:rPr kumimoji="0" lang="en-US" b="0" i="0" u="sng" strike="noStrike" kern="0" cap="none" spc="0" normalizeH="0" baseline="0" noProof="0" dirty="0">
                <a:ln>
                  <a:noFill/>
                </a:ln>
                <a:solidFill>
                  <a:srgbClr val="000000"/>
                </a:solidFill>
                <a:effectLst/>
                <a:uLnTx/>
                <a:uFillTx/>
                <a:latin typeface="Cambria"/>
                <a:ea typeface="Cambria"/>
                <a:cs typeface="Cambria"/>
                <a:sym typeface="Cambria"/>
                <a:hlinkClick r:id="rId6"/>
              </a:rPr>
              <a:t>Howard Blas</a:t>
            </a:r>
            <a:endParaRPr kumimoji="0" lang="en-US" b="0" i="0" u="none" strike="noStrike" kern="0" cap="none" spc="0" normalizeH="0" baseline="0" noProof="0" dirty="0">
              <a:ln>
                <a:noFill/>
              </a:ln>
              <a:solidFill>
                <a:srgbClr val="191919"/>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85415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Questions for the Student</a:t>
            </a: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9591180" cy="4585871"/>
          </a:xfrm>
          <a:prstGeom prst="rect">
            <a:avLst/>
          </a:prstGeom>
          <a:noFill/>
        </p:spPr>
        <p:txBody>
          <a:bodyPr wrap="square" rtlCol="0">
            <a:spAutoFit/>
          </a:bodyPr>
          <a:lstStyle/>
          <a:p>
            <a:pPr marL="457200" lvl="0" indent="-374650">
              <a:buSzPts val="2300"/>
              <a:buFont typeface="Cambria"/>
              <a:buAutoNum type="arabicPeriod"/>
            </a:pPr>
            <a:r>
              <a:rPr lang="en-US" sz="2800" dirty="0">
                <a:latin typeface="Cambria"/>
                <a:ea typeface="Cambria"/>
                <a:cs typeface="Cambria"/>
                <a:sym typeface="Cambria"/>
              </a:rPr>
              <a:t>What do you want to get out of the experience?</a:t>
            </a:r>
          </a:p>
          <a:p>
            <a:pPr marL="457200" lvl="0" indent="-374650">
              <a:buSzPts val="2300"/>
              <a:buFont typeface="Cambria"/>
              <a:buAutoNum type="arabicPeriod"/>
            </a:pPr>
            <a:r>
              <a:rPr lang="en-US" sz="2800" dirty="0">
                <a:latin typeface="Cambria"/>
                <a:ea typeface="Cambria"/>
                <a:cs typeface="Cambria"/>
                <a:sym typeface="Cambria"/>
              </a:rPr>
              <a:t>What is your reason for having this </a:t>
            </a:r>
            <a:r>
              <a:rPr lang="en-US" sz="2800" i="1" dirty="0">
                <a:latin typeface="Cambria"/>
                <a:ea typeface="Cambria"/>
                <a:cs typeface="Cambria"/>
                <a:sym typeface="Cambria"/>
              </a:rPr>
              <a:t>bar/bat mitzvah</a:t>
            </a:r>
            <a:r>
              <a:rPr lang="en-US" sz="2800" dirty="0">
                <a:latin typeface="Cambria"/>
                <a:ea typeface="Cambria"/>
                <a:cs typeface="Cambria"/>
                <a:sym typeface="Cambria"/>
              </a:rPr>
              <a:t>? </a:t>
            </a:r>
          </a:p>
          <a:p>
            <a:pPr marL="457200" lvl="0" indent="-374650">
              <a:buSzPts val="2300"/>
              <a:buFont typeface="Cambria"/>
              <a:buAutoNum type="arabicPeriod"/>
            </a:pPr>
            <a:r>
              <a:rPr lang="en-US" sz="2800" dirty="0">
                <a:latin typeface="Cambria"/>
                <a:ea typeface="Cambria"/>
                <a:cs typeface="Cambria"/>
                <a:sym typeface="Cambria"/>
              </a:rPr>
              <a:t>How much are you, the student, capable and comfortable with leading? </a:t>
            </a:r>
          </a:p>
          <a:p>
            <a:pPr marL="457200" lvl="0" indent="-374650">
              <a:buSzPts val="2300"/>
              <a:buFont typeface="Cambria"/>
              <a:buAutoNum type="arabicPeriod"/>
            </a:pPr>
            <a:r>
              <a:rPr lang="en-US" sz="2800" dirty="0">
                <a:latin typeface="Cambria"/>
                <a:ea typeface="Cambria"/>
                <a:cs typeface="Cambria"/>
                <a:sym typeface="Cambria"/>
              </a:rPr>
              <a:t>What prayers do you already know?</a:t>
            </a:r>
          </a:p>
          <a:p>
            <a:pPr marL="457200" lvl="0" indent="-374650">
              <a:buSzPts val="2300"/>
              <a:buFont typeface="Cambria"/>
              <a:buAutoNum type="arabicPeriod"/>
            </a:pPr>
            <a:r>
              <a:rPr lang="en-US" sz="2800" dirty="0">
                <a:latin typeface="Cambria"/>
                <a:ea typeface="Cambria"/>
                <a:cs typeface="Cambria"/>
                <a:sym typeface="Cambria"/>
              </a:rPr>
              <a:t>Are you able to read Hebrew?</a:t>
            </a:r>
          </a:p>
          <a:p>
            <a:pPr marL="457200" lvl="0" indent="-374650">
              <a:buSzPts val="2300"/>
              <a:buFont typeface="Cambria"/>
              <a:buAutoNum type="arabicPeriod"/>
            </a:pPr>
            <a:r>
              <a:rPr lang="en-US" sz="2800" dirty="0">
                <a:latin typeface="Cambria"/>
                <a:ea typeface="Cambria"/>
                <a:cs typeface="Cambria"/>
                <a:sym typeface="Cambria"/>
              </a:rPr>
              <a:t>Are you interested in a </a:t>
            </a:r>
            <a:r>
              <a:rPr lang="en-US" sz="2800" i="1" dirty="0">
                <a:latin typeface="Cambria"/>
                <a:ea typeface="Cambria"/>
                <a:cs typeface="Cambria"/>
                <a:sym typeface="Cambria"/>
              </a:rPr>
              <a:t>mitzvah</a:t>
            </a:r>
            <a:r>
              <a:rPr lang="en-US" sz="2800" dirty="0">
                <a:latin typeface="Cambria"/>
                <a:ea typeface="Cambria"/>
                <a:cs typeface="Cambria"/>
                <a:sym typeface="Cambria"/>
              </a:rPr>
              <a:t> project? </a:t>
            </a:r>
          </a:p>
          <a:p>
            <a:pPr marL="457200" lvl="0" indent="-374650">
              <a:buSzPts val="2300"/>
              <a:buFont typeface="Cambria"/>
              <a:buAutoNum type="arabicPeriod"/>
            </a:pPr>
            <a:r>
              <a:rPr lang="en-US" sz="2800" dirty="0">
                <a:latin typeface="Cambria"/>
                <a:ea typeface="Cambria"/>
                <a:cs typeface="Cambria"/>
                <a:sym typeface="Cambria"/>
              </a:rPr>
              <a:t>Do you have an image/vision for the day? </a:t>
            </a:r>
          </a:p>
          <a:p>
            <a:br>
              <a:rPr lang="en-US" sz="1600" dirty="0">
                <a:solidFill>
                  <a:schemeClr val="tx1">
                    <a:lumMod val="95000"/>
                    <a:lumOff val="5000"/>
                  </a:schemeClr>
                </a:solidFill>
              </a:rPr>
            </a:br>
            <a:br>
              <a:rPr lang="en-US" sz="1600" dirty="0">
                <a:solidFill>
                  <a:schemeClr val="tx1">
                    <a:lumMod val="95000"/>
                    <a:lumOff val="5000"/>
                  </a:schemeClr>
                </a:solidFill>
              </a:rPr>
            </a:br>
            <a:br>
              <a:rPr lang="en-US" b="1" dirty="0">
                <a:solidFill>
                  <a:schemeClr val="dk1"/>
                </a:solidFill>
                <a:latin typeface="Cambria"/>
                <a:ea typeface="Cambria"/>
                <a:cs typeface="Cambria"/>
                <a:sym typeface="Cambria"/>
              </a:rPr>
            </a:br>
            <a:endParaRPr lang="en-US" dirty="0"/>
          </a:p>
        </p:txBody>
      </p:sp>
    </p:spTree>
    <p:extLst>
      <p:ext uri="{BB962C8B-B14F-4D97-AF65-F5344CB8AC3E}">
        <p14:creationId xmlns:p14="http://schemas.microsoft.com/office/powerpoint/2010/main" val="53819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83E-AA8F-DC43-B84E-456348082983}"/>
              </a:ext>
            </a:extLst>
          </p:cNvPr>
          <p:cNvSpPr>
            <a:spLocks noGrp="1"/>
          </p:cNvSpPr>
          <p:nvPr>
            <p:ph type="ctrTitle"/>
          </p:nvPr>
        </p:nvSpPr>
        <p:spPr/>
        <p:txBody>
          <a:bodyPr>
            <a:normAutofit fontScale="90000"/>
          </a:bodyPr>
          <a:lstStyle/>
          <a:p>
            <a:pPr algn="l"/>
            <a:r>
              <a:rPr lang="en-US" sz="4000" b="1" dirty="0">
                <a:solidFill>
                  <a:srgbClr val="000000"/>
                </a:solidFill>
                <a:latin typeface="Cambria"/>
                <a:ea typeface="Cambria"/>
                <a:cs typeface="Cambria"/>
                <a:sym typeface="Cambria"/>
              </a:rPr>
              <a:t>Family Considerations</a:t>
            </a:r>
            <a:br>
              <a:rPr lang="en-US" sz="4000" b="1" dirty="0">
                <a:solidFill>
                  <a:srgbClr val="000000"/>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br>
              <a:rPr lang="en-US" sz="3600" b="1" dirty="0">
                <a:solidFill>
                  <a:schemeClr val="dk1"/>
                </a:solidFill>
                <a:latin typeface="Cambria"/>
                <a:ea typeface="Cambria"/>
                <a:cs typeface="Cambria"/>
                <a:sym typeface="Cambria"/>
              </a:rPr>
            </a:br>
            <a:endParaRPr lang="en-US" sz="3600" b="1" dirty="0"/>
          </a:p>
        </p:txBody>
      </p:sp>
      <p:sp>
        <p:nvSpPr>
          <p:cNvPr id="6" name="Rectangle 5">
            <a:extLst>
              <a:ext uri="{FF2B5EF4-FFF2-40B4-BE49-F238E27FC236}">
                <a16:creationId xmlns:a16="http://schemas.microsoft.com/office/drawing/2014/main" id="{394F3811-7623-BC4D-8247-AC5C62286648}"/>
              </a:ext>
            </a:extLst>
          </p:cNvPr>
          <p:cNvSpPr/>
          <p:nvPr/>
        </p:nvSpPr>
        <p:spPr>
          <a:xfrm>
            <a:off x="0" y="0"/>
            <a:ext cx="1524000" cy="6858000"/>
          </a:xfrm>
          <a:prstGeom prst="rect">
            <a:avLst/>
          </a:prstGeom>
          <a:solidFill>
            <a:srgbClr val="BD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98;p13">
            <a:extLst>
              <a:ext uri="{FF2B5EF4-FFF2-40B4-BE49-F238E27FC236}">
                <a16:creationId xmlns:a16="http://schemas.microsoft.com/office/drawing/2014/main" id="{C1AB51A3-085A-5F40-9CD6-87F302FE5479}"/>
              </a:ext>
            </a:extLst>
          </p:cNvPr>
          <p:cNvPicPr preferRelativeResize="0"/>
          <p:nvPr/>
        </p:nvPicPr>
        <p:blipFill>
          <a:blip r:embed="rId2">
            <a:alphaModFix/>
          </a:blip>
          <a:stretch>
            <a:fillRect/>
          </a:stretch>
        </p:blipFill>
        <p:spPr>
          <a:xfrm>
            <a:off x="11044809" y="222497"/>
            <a:ext cx="781925" cy="651604"/>
          </a:xfrm>
          <a:prstGeom prst="rect">
            <a:avLst/>
          </a:prstGeom>
          <a:noFill/>
          <a:ln>
            <a:noFill/>
          </a:ln>
        </p:spPr>
      </p:pic>
      <p:sp>
        <p:nvSpPr>
          <p:cNvPr id="11" name="TextBox 10">
            <a:extLst>
              <a:ext uri="{FF2B5EF4-FFF2-40B4-BE49-F238E27FC236}">
                <a16:creationId xmlns:a16="http://schemas.microsoft.com/office/drawing/2014/main" id="{6D8C791F-6765-C547-93AD-35AC9D118237}"/>
              </a:ext>
            </a:extLst>
          </p:cNvPr>
          <p:cNvSpPr txBox="1"/>
          <p:nvPr/>
        </p:nvSpPr>
        <p:spPr>
          <a:xfrm>
            <a:off x="1638795" y="1721922"/>
            <a:ext cx="6690818" cy="4637167"/>
          </a:xfrm>
          <a:prstGeom prst="rect">
            <a:avLst/>
          </a:prstGeom>
          <a:noFill/>
        </p:spPr>
        <p:txBody>
          <a:bodyPr wrap="square" rtlCol="0">
            <a:spAutoFit/>
          </a:bodyPr>
          <a:lstStyle/>
          <a:p>
            <a:pPr marL="457200" lvl="0" indent="-314325">
              <a:spcBef>
                <a:spcPts val="360"/>
              </a:spcBef>
              <a:buSzPts val="1350"/>
              <a:buFont typeface="Cambria"/>
              <a:buChar char="●"/>
            </a:pPr>
            <a:r>
              <a:rPr lang="en-US" sz="2800" dirty="0">
                <a:latin typeface="Cambria"/>
                <a:ea typeface="Cambria"/>
                <a:cs typeface="Cambria"/>
                <a:sym typeface="Cambria"/>
              </a:rPr>
              <a:t>What is the best way to communicate with the family? </a:t>
            </a:r>
          </a:p>
          <a:p>
            <a:pPr marL="457200" lvl="0" indent="-314325">
              <a:buSzPts val="1350"/>
              <a:buFont typeface="Cambria"/>
              <a:buChar char="●"/>
            </a:pPr>
            <a:r>
              <a:rPr lang="en-US" sz="2800" dirty="0">
                <a:latin typeface="Cambria"/>
                <a:ea typeface="Cambria"/>
                <a:cs typeface="Cambria"/>
                <a:sym typeface="Cambria"/>
              </a:rPr>
              <a:t>Who in the family is going to help the student stay accountable for practicing? </a:t>
            </a:r>
          </a:p>
          <a:p>
            <a:pPr marL="457200" lvl="0" indent="-314325">
              <a:buSzPts val="1350"/>
              <a:buFont typeface="Cambria"/>
              <a:buChar char="●"/>
            </a:pPr>
            <a:r>
              <a:rPr lang="en-US" sz="2800" dirty="0">
                <a:latin typeface="Cambria"/>
                <a:ea typeface="Cambria"/>
                <a:cs typeface="Cambria"/>
                <a:sym typeface="Cambria"/>
              </a:rPr>
              <a:t>Are the student’s parents divorced or separated?  </a:t>
            </a:r>
          </a:p>
          <a:p>
            <a:pPr marL="457200" lvl="0" indent="-314325">
              <a:spcBef>
                <a:spcPts val="360"/>
              </a:spcBef>
              <a:buSzPts val="1350"/>
              <a:buFont typeface="Cambria"/>
              <a:buChar char="●"/>
            </a:pPr>
            <a:r>
              <a:rPr lang="en-US" sz="2800" dirty="0">
                <a:latin typeface="Cambria"/>
                <a:ea typeface="Cambria"/>
                <a:cs typeface="Cambria"/>
                <a:sym typeface="Cambria"/>
              </a:rPr>
              <a:t>Be aware of the family’s financial considerations. </a:t>
            </a:r>
          </a:p>
          <a:p>
            <a:br>
              <a:rPr lang="en-US" sz="1600" dirty="0">
                <a:solidFill>
                  <a:schemeClr val="tx1">
                    <a:lumMod val="95000"/>
                    <a:lumOff val="5000"/>
                  </a:schemeClr>
                </a:solidFill>
              </a:rPr>
            </a:br>
            <a:br>
              <a:rPr lang="en-US" sz="1600" dirty="0">
                <a:solidFill>
                  <a:schemeClr val="tx1">
                    <a:lumMod val="95000"/>
                    <a:lumOff val="5000"/>
                  </a:schemeClr>
                </a:solidFill>
              </a:rPr>
            </a:br>
            <a:br>
              <a:rPr lang="en-US" b="1" dirty="0">
                <a:solidFill>
                  <a:schemeClr val="dk1"/>
                </a:solidFill>
                <a:latin typeface="Cambria"/>
                <a:ea typeface="Cambria"/>
                <a:cs typeface="Cambria"/>
                <a:sym typeface="Cambria"/>
              </a:rPr>
            </a:br>
            <a:endParaRPr lang="en-US" dirty="0"/>
          </a:p>
        </p:txBody>
      </p:sp>
      <p:pic>
        <p:nvPicPr>
          <p:cNvPr id="7" name="Google Shape;154;p20">
            <a:extLst>
              <a:ext uri="{FF2B5EF4-FFF2-40B4-BE49-F238E27FC236}">
                <a16:creationId xmlns:a16="http://schemas.microsoft.com/office/drawing/2014/main" id="{E8531B0B-A137-9B4C-98F0-027F63A86DDD}"/>
              </a:ext>
            </a:extLst>
          </p:cNvPr>
          <p:cNvPicPr preferRelativeResize="0"/>
          <p:nvPr/>
        </p:nvPicPr>
        <p:blipFill rotWithShape="1">
          <a:blip r:embed="rId3">
            <a:alphaModFix/>
          </a:blip>
          <a:srcRect l="13061" r="5657" b="1816"/>
          <a:stretch/>
        </p:blipFill>
        <p:spPr>
          <a:xfrm>
            <a:off x="8458262" y="2375284"/>
            <a:ext cx="3186051" cy="2768216"/>
          </a:xfrm>
          <a:prstGeom prst="rect">
            <a:avLst/>
          </a:prstGeom>
          <a:noFill/>
          <a:ln>
            <a:noFill/>
          </a:ln>
        </p:spPr>
      </p:pic>
    </p:spTree>
    <p:extLst>
      <p:ext uri="{BB962C8B-B14F-4D97-AF65-F5344CB8AC3E}">
        <p14:creationId xmlns:p14="http://schemas.microsoft.com/office/powerpoint/2010/main" val="18076982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an_ B'nai Mitzvah Curriculum Training Guide(2)" id="{A9970662-DE87-AF41-BA3A-704A01541663}" vid="{3E354AFD-BFCE-8B46-B274-3790A91A57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3130</TotalTime>
  <Words>4429</Words>
  <Application>Microsoft Macintosh PowerPoint</Application>
  <PresentationFormat>Widescreen</PresentationFormat>
  <Paragraphs>423</Paragraphs>
  <Slides>79</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Calibri</vt:lpstr>
      <vt:lpstr>Calibri Light</vt:lpstr>
      <vt:lpstr>Cambria</vt:lpstr>
      <vt:lpstr>Courier New</vt:lpstr>
      <vt:lpstr>Office Theme</vt:lpstr>
      <vt:lpstr>PowerPoint Presentation</vt:lpstr>
      <vt:lpstr>Overview of Units   </vt:lpstr>
      <vt:lpstr>Unit 1: Relationship-Building:  The Key to Success  </vt:lpstr>
      <vt:lpstr>Unit 1 - Big Ideas    </vt:lpstr>
      <vt:lpstr>Facilitating a Conversation     </vt:lpstr>
      <vt:lpstr>Questions for the Parent/ Guardian     </vt:lpstr>
      <vt:lpstr>Questions for the Parent/ Guardian continued    </vt:lpstr>
      <vt:lpstr>Questions for the Student     </vt:lpstr>
      <vt:lpstr>Family Considerations     </vt:lpstr>
      <vt:lpstr>Family Case Study #1     </vt:lpstr>
      <vt:lpstr>Family Case Study #2     </vt:lpstr>
      <vt:lpstr>Family Case Study #3     </vt:lpstr>
      <vt:lpstr>Identify Your Learning Styles and Strengths    </vt:lpstr>
      <vt:lpstr>Your Learning Profile    </vt:lpstr>
      <vt:lpstr>If you answered mostly A’s...    </vt:lpstr>
      <vt:lpstr>If you answered mostly B’s...    </vt:lpstr>
      <vt:lpstr>If you answered mostly C’s...    </vt:lpstr>
      <vt:lpstr>PowerPoint Presentation</vt:lpstr>
      <vt:lpstr>Auditory Learners   </vt:lpstr>
      <vt:lpstr>Visual Learners     </vt:lpstr>
      <vt:lpstr>Kinesthetic Learners     </vt:lpstr>
      <vt:lpstr>Learning Style Cheat Sheet    </vt:lpstr>
      <vt:lpstr>Identify Your Student’s Learning Styles and Strengths    </vt:lpstr>
      <vt:lpstr>    </vt:lpstr>
      <vt:lpstr>    </vt:lpstr>
      <vt:lpstr>    </vt:lpstr>
      <vt:lpstr>Unit 2 - Big Ideas    </vt:lpstr>
      <vt:lpstr>Traditional Approach    </vt:lpstr>
      <vt:lpstr>Color Coding    </vt:lpstr>
      <vt:lpstr>Trope Hand Signs    </vt:lpstr>
      <vt:lpstr>Map Out the Tune    </vt:lpstr>
      <vt:lpstr>Transliteration    </vt:lpstr>
      <vt:lpstr>Recording    </vt:lpstr>
      <vt:lpstr>Hebrew Sight Words    </vt:lpstr>
      <vt:lpstr>Symbol Stix    </vt:lpstr>
      <vt:lpstr>Symbol Stix    </vt:lpstr>
      <vt:lpstr>Symbol Stix    </vt:lpstr>
      <vt:lpstr>Symbol Stix    </vt:lpstr>
      <vt:lpstr>Symbol Stix    </vt:lpstr>
      <vt:lpstr>More Ideas    </vt:lpstr>
      <vt:lpstr>Real Life Application    </vt:lpstr>
      <vt:lpstr>Unit 3: Tackling the D’var Torah    </vt:lpstr>
      <vt:lpstr>Unit 3 - Big Ideas    </vt:lpstr>
      <vt:lpstr>Use of Graphic Organizers    </vt:lpstr>
      <vt:lpstr>Use of Graphic Organizers    </vt:lpstr>
      <vt:lpstr>Real Life Application    </vt:lpstr>
      <vt:lpstr>Alternative Ideas    </vt:lpstr>
      <vt:lpstr>Unit 4: The Main Event    </vt:lpstr>
      <vt:lpstr>Unit 4 - Big Ideas    </vt:lpstr>
      <vt:lpstr>Why does the “typical” service not always work?   </vt:lpstr>
      <vt:lpstr>Change Your Approach   </vt:lpstr>
      <vt:lpstr>Change Your Approach   </vt:lpstr>
      <vt:lpstr>Change Your Approach   </vt:lpstr>
      <vt:lpstr>Other Possible Accommodations/Sensitivities    </vt:lpstr>
      <vt:lpstr>Unit 5: Mitzvah Projects    </vt:lpstr>
      <vt:lpstr>Unit 5 - Big Ideas    </vt:lpstr>
      <vt:lpstr>Suggestions    </vt:lpstr>
      <vt:lpstr>Mitzvah Project Possibilities    </vt:lpstr>
      <vt:lpstr>Unit 6: Case Studies    </vt:lpstr>
      <vt:lpstr>Unit 6 - Big Ideas    </vt:lpstr>
      <vt:lpstr>Common Special Needs    </vt:lpstr>
      <vt:lpstr>Case Study #1 (Sarah)    </vt:lpstr>
      <vt:lpstr>Possible Strategies for Sarah   </vt:lpstr>
      <vt:lpstr>Case Study #2 (Adam)    </vt:lpstr>
      <vt:lpstr>Possible Strategies for Adam   </vt:lpstr>
      <vt:lpstr>Possible Strategies for Jordyn    </vt:lpstr>
      <vt:lpstr>Case Study #3 (Jordyn)    </vt:lpstr>
      <vt:lpstr>Unit 7: Navigating the Big Day    </vt:lpstr>
      <vt:lpstr>Unit 7 - Big Ideas    </vt:lpstr>
      <vt:lpstr>Possible Considerations    </vt:lpstr>
      <vt:lpstr>Thinking Ahead    </vt:lpstr>
      <vt:lpstr>Unit 8: Technology, Virtual Learning and Additional Resources   </vt:lpstr>
      <vt:lpstr>Unit 8 - Big Ideas    </vt:lpstr>
      <vt:lpstr>Zoom- Tricks of the Trade    </vt:lpstr>
      <vt:lpstr>Chat    </vt:lpstr>
      <vt:lpstr>Annotate    </vt:lpstr>
      <vt:lpstr>Share Screen    </vt:lpstr>
      <vt:lpstr>Additional Technology Platforms    </vt:lpstr>
      <vt:lpstr>Additional Resources for B’nai Mitzvah Support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Daniella Kamis-Brown</dc:creator>
  <cp:lastModifiedBy>Daniella Kamis-Brown</cp:lastModifiedBy>
  <cp:revision>27</cp:revision>
  <dcterms:created xsi:type="dcterms:W3CDTF">2020-08-21T12:18:32Z</dcterms:created>
  <dcterms:modified xsi:type="dcterms:W3CDTF">2021-02-11T20:24:04Z</dcterms:modified>
</cp:coreProperties>
</file>